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9" r:id="rId3"/>
    <p:sldId id="257" r:id="rId4"/>
    <p:sldId id="283" r:id="rId5"/>
    <p:sldId id="265" r:id="rId6"/>
    <p:sldId id="264" r:id="rId7"/>
    <p:sldId id="259" r:id="rId8"/>
    <p:sldId id="260" r:id="rId9"/>
    <p:sldId id="280" r:id="rId10"/>
    <p:sldId id="284" r:id="rId11"/>
    <p:sldId id="285" r:id="rId12"/>
    <p:sldId id="263" r:id="rId13"/>
    <p:sldId id="281" r:id="rId14"/>
    <p:sldId id="266" r:id="rId15"/>
    <p:sldId id="268" r:id="rId16"/>
    <p:sldId id="269" r:id="rId17"/>
    <p:sldId id="270" r:id="rId18"/>
    <p:sldId id="286" r:id="rId19"/>
    <p:sldId id="272" r:id="rId20"/>
    <p:sldId id="273" r:id="rId21"/>
    <p:sldId id="274" r:id="rId22"/>
    <p:sldId id="275" r:id="rId23"/>
    <p:sldId id="282" r:id="rId24"/>
    <p:sldId id="277" r:id="rId25"/>
    <p:sldId id="278" r:id="rId26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278" y="3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B6FEA61-AA9D-47D9-9EAE-F7ABEFBA3937}">
      <dgm:prSet/>
      <dgm:spPr/>
      <dgm:t>
        <a:bodyPr/>
        <a:lstStyle/>
        <a:p>
          <a:r>
            <a:rPr lang="pt-BR" b="1" i="0" noProof="0" dirty="0"/>
            <a:t>Design de Mecanismos</a:t>
          </a:r>
          <a:endParaRPr lang="pt-BR" noProof="0" dirty="0"/>
        </a:p>
      </dgm:t>
    </dgm:pt>
    <dgm:pt modelId="{F87F1C57-A381-46AB-A93E-67459B0D8DE9}" type="parTrans" cxnId="{388487BA-CFA2-467F-9145-585FAC59613E}">
      <dgm:prSet/>
      <dgm:spPr/>
      <dgm:t>
        <a:bodyPr/>
        <a:lstStyle/>
        <a:p>
          <a:endParaRPr lang="en-US"/>
        </a:p>
      </dgm:t>
    </dgm:pt>
    <dgm:pt modelId="{F10DCC91-9581-4A11-82EA-35BC685CF0D4}" type="sibTrans" cxnId="{388487BA-CFA2-467F-9145-585FAC59613E}">
      <dgm:prSet/>
      <dgm:spPr/>
      <dgm:t>
        <a:bodyPr/>
        <a:lstStyle/>
        <a:p>
          <a:endParaRPr lang="en-US"/>
        </a:p>
      </dgm:t>
    </dgm:pt>
    <dgm:pt modelId="{C04ED101-246D-4F8C-BCD3-795E63F6C21D}">
      <dgm:prSet/>
      <dgm:spPr/>
      <dgm:t>
        <a:bodyPr/>
        <a:lstStyle/>
        <a:p>
          <a:r>
            <a:rPr lang="pt-BR" b="0" i="0" noProof="0" dirty="0"/>
            <a:t>Design de estrutura física</a:t>
          </a:r>
          <a:endParaRPr lang="pt-BR" noProof="0" dirty="0"/>
        </a:p>
      </dgm:t>
    </dgm:pt>
    <dgm:pt modelId="{C8583DF1-1648-4E18-AE1A-5D0E27EA455D}" type="parTrans" cxnId="{D64F39FA-1D72-463D-8F94-4BBBCCD3035E}">
      <dgm:prSet/>
      <dgm:spPr/>
      <dgm:t>
        <a:bodyPr/>
        <a:lstStyle/>
        <a:p>
          <a:endParaRPr lang="en-US"/>
        </a:p>
      </dgm:t>
    </dgm:pt>
    <dgm:pt modelId="{28A9B7D5-3FAD-44FF-8B37-AF14BABABD46}" type="sibTrans" cxnId="{D64F39FA-1D72-463D-8F94-4BBBCCD3035E}">
      <dgm:prSet/>
      <dgm:spPr/>
      <dgm:t>
        <a:bodyPr/>
        <a:lstStyle/>
        <a:p>
          <a:endParaRPr lang="en-US"/>
        </a:p>
      </dgm:t>
    </dgm:pt>
    <dgm:pt modelId="{F3EB3165-A973-48B8-A190-E683CD4D2DC9}">
      <dgm:prSet/>
      <dgm:spPr/>
      <dgm:t>
        <a:bodyPr/>
        <a:lstStyle/>
        <a:p>
          <a:r>
            <a:rPr lang="pt-BR" b="0" i="0" noProof="0" dirty="0"/>
            <a:t>Seleção de materiais</a:t>
          </a:r>
          <a:endParaRPr lang="pt-BR" noProof="0" dirty="0"/>
        </a:p>
      </dgm:t>
    </dgm:pt>
    <dgm:pt modelId="{6F8F3047-D930-4FE7-95FE-78A5A81F8345}" type="parTrans" cxnId="{19812FA2-0C94-4926-8B7D-34FB732E9237}">
      <dgm:prSet/>
      <dgm:spPr/>
      <dgm:t>
        <a:bodyPr/>
        <a:lstStyle/>
        <a:p>
          <a:endParaRPr lang="en-US"/>
        </a:p>
      </dgm:t>
    </dgm:pt>
    <dgm:pt modelId="{9B04278D-7572-4D12-A335-BA1CA308D1C0}" type="sibTrans" cxnId="{19812FA2-0C94-4926-8B7D-34FB732E9237}">
      <dgm:prSet/>
      <dgm:spPr/>
      <dgm:t>
        <a:bodyPr/>
        <a:lstStyle/>
        <a:p>
          <a:endParaRPr lang="en-US"/>
        </a:p>
      </dgm:t>
    </dgm:pt>
    <dgm:pt modelId="{B8E18015-1BB3-41B7-ACFC-82E7015E8CB6}">
      <dgm:prSet/>
      <dgm:spPr/>
      <dgm:t>
        <a:bodyPr/>
        <a:lstStyle/>
        <a:p>
          <a:r>
            <a:rPr lang="pt-BR" b="0" i="0" noProof="0" dirty="0"/>
            <a:t>Design de sistemas de movimento (por exemplo, rodas, pernas, braços)</a:t>
          </a:r>
          <a:endParaRPr lang="pt-BR" noProof="0" dirty="0"/>
        </a:p>
      </dgm:t>
    </dgm:pt>
    <dgm:pt modelId="{F5F12A88-9CB2-4148-B98E-EE2858D4EE65}" type="parTrans" cxnId="{0491607D-10BB-4FAE-ACDF-007D5BD15987}">
      <dgm:prSet/>
      <dgm:spPr/>
      <dgm:t>
        <a:bodyPr/>
        <a:lstStyle/>
        <a:p>
          <a:endParaRPr lang="en-US"/>
        </a:p>
      </dgm:t>
    </dgm:pt>
    <dgm:pt modelId="{A5DC1A74-730D-418F-AC82-82C4D1B7D4AB}" type="sibTrans" cxnId="{0491607D-10BB-4FAE-ACDF-007D5BD15987}">
      <dgm:prSet/>
      <dgm:spPr/>
      <dgm:t>
        <a:bodyPr/>
        <a:lstStyle/>
        <a:p>
          <a:endParaRPr lang="en-US"/>
        </a:p>
      </dgm:t>
    </dgm:pt>
    <dgm:pt modelId="{4BFD755B-27F4-4453-B548-235042BDD686}">
      <dgm:prSet/>
      <dgm:spPr/>
      <dgm:t>
        <a:bodyPr/>
        <a:lstStyle/>
        <a:p>
          <a:r>
            <a:rPr lang="pt-BR" b="1" i="0" noProof="0" dirty="0"/>
            <a:t>Eletrônica Embarcada</a:t>
          </a:r>
          <a:endParaRPr lang="pt-BR" noProof="0" dirty="0"/>
        </a:p>
      </dgm:t>
    </dgm:pt>
    <dgm:pt modelId="{BA29C63C-6713-4BD5-8BDB-5A04D0669209}" type="parTrans" cxnId="{7766C99A-5567-418F-B94D-E485344FF51B}">
      <dgm:prSet/>
      <dgm:spPr/>
      <dgm:t>
        <a:bodyPr/>
        <a:lstStyle/>
        <a:p>
          <a:endParaRPr lang="en-US"/>
        </a:p>
      </dgm:t>
    </dgm:pt>
    <dgm:pt modelId="{0D85EC71-FDBF-4947-A68D-FF6EAC2C9344}" type="sibTrans" cxnId="{7766C99A-5567-418F-B94D-E485344FF51B}">
      <dgm:prSet/>
      <dgm:spPr/>
      <dgm:t>
        <a:bodyPr/>
        <a:lstStyle/>
        <a:p>
          <a:endParaRPr lang="en-US"/>
        </a:p>
      </dgm:t>
    </dgm:pt>
    <dgm:pt modelId="{96F6BB95-C3CC-4301-8CF8-6FDDB8DF2E82}">
      <dgm:prSet/>
      <dgm:spPr/>
      <dgm:t>
        <a:bodyPr/>
        <a:lstStyle/>
        <a:p>
          <a:r>
            <a:rPr lang="pt-BR" b="0" i="0" noProof="0" dirty="0"/>
            <a:t>Design de circuitos</a:t>
          </a:r>
          <a:endParaRPr lang="pt-BR" noProof="0" dirty="0"/>
        </a:p>
      </dgm:t>
    </dgm:pt>
    <dgm:pt modelId="{96C5B343-96E5-4CF0-945C-A93EE6A7E404}" type="parTrans" cxnId="{F37701D0-9DEB-48D7-BCEE-4627ECDE4613}">
      <dgm:prSet/>
      <dgm:spPr/>
      <dgm:t>
        <a:bodyPr/>
        <a:lstStyle/>
        <a:p>
          <a:endParaRPr lang="en-US"/>
        </a:p>
      </dgm:t>
    </dgm:pt>
    <dgm:pt modelId="{BBEC7219-F637-4A95-9E71-3EFD4E9F6B8E}" type="sibTrans" cxnId="{F37701D0-9DEB-48D7-BCEE-4627ECDE4613}">
      <dgm:prSet/>
      <dgm:spPr/>
      <dgm:t>
        <a:bodyPr/>
        <a:lstStyle/>
        <a:p>
          <a:endParaRPr lang="en-US"/>
        </a:p>
      </dgm:t>
    </dgm:pt>
    <dgm:pt modelId="{CED811BF-42C4-4B8F-8101-CB271FBD8DAA}">
      <dgm:prSet/>
      <dgm:spPr/>
      <dgm:t>
        <a:bodyPr/>
        <a:lstStyle/>
        <a:p>
          <a:r>
            <a:rPr lang="pt-BR" b="0" i="0" noProof="0" dirty="0"/>
            <a:t>Seleção de componentes eletrônicos</a:t>
          </a:r>
          <a:endParaRPr lang="pt-BR" noProof="0" dirty="0"/>
        </a:p>
      </dgm:t>
    </dgm:pt>
    <dgm:pt modelId="{15BCBACD-AB93-4C41-A431-102D06DEA7A3}" type="parTrans" cxnId="{C02C1F87-B498-42E8-8DEE-88F3A0F96515}">
      <dgm:prSet/>
      <dgm:spPr/>
      <dgm:t>
        <a:bodyPr/>
        <a:lstStyle/>
        <a:p>
          <a:endParaRPr lang="en-US"/>
        </a:p>
      </dgm:t>
    </dgm:pt>
    <dgm:pt modelId="{E75567D1-7241-4ADD-B7C9-BC9590A74835}" type="sibTrans" cxnId="{C02C1F87-B498-42E8-8DEE-88F3A0F96515}">
      <dgm:prSet/>
      <dgm:spPr/>
      <dgm:t>
        <a:bodyPr/>
        <a:lstStyle/>
        <a:p>
          <a:endParaRPr lang="en-US"/>
        </a:p>
      </dgm:t>
    </dgm:pt>
    <dgm:pt modelId="{2E79541A-5F7D-4620-A044-525BFD63CAF6}">
      <dgm:prSet/>
      <dgm:spPr/>
      <dgm:t>
        <a:bodyPr/>
        <a:lstStyle/>
        <a:p>
          <a:r>
            <a:rPr lang="pt-BR" b="0" i="0" noProof="0" dirty="0"/>
            <a:t>Integração de sistemas</a:t>
          </a:r>
          <a:endParaRPr lang="pt-BR" noProof="0" dirty="0"/>
        </a:p>
      </dgm:t>
    </dgm:pt>
    <dgm:pt modelId="{590A577C-AC1C-4A14-81EE-DBDEFAFF7554}" type="parTrans" cxnId="{073D95C9-61E6-4749-A36C-2241C0D59231}">
      <dgm:prSet/>
      <dgm:spPr/>
      <dgm:t>
        <a:bodyPr/>
        <a:lstStyle/>
        <a:p>
          <a:endParaRPr lang="en-US"/>
        </a:p>
      </dgm:t>
    </dgm:pt>
    <dgm:pt modelId="{017EA271-76BA-4B85-B582-89CD01FA10A0}" type="sibTrans" cxnId="{073D95C9-61E6-4749-A36C-2241C0D59231}">
      <dgm:prSet/>
      <dgm:spPr/>
      <dgm:t>
        <a:bodyPr/>
        <a:lstStyle/>
        <a:p>
          <a:endParaRPr lang="en-US"/>
        </a:p>
      </dgm:t>
    </dgm:pt>
    <dgm:pt modelId="{A1CDDEB0-F917-4C32-8DF7-FB63963ED0EB}">
      <dgm:prSet/>
      <dgm:spPr/>
      <dgm:t>
        <a:bodyPr/>
        <a:lstStyle/>
        <a:p>
          <a:r>
            <a:rPr lang="pt-BR" b="1" i="0" noProof="0" dirty="0"/>
            <a:t>Computação e Redes</a:t>
          </a:r>
          <a:endParaRPr lang="pt-BR" noProof="0" dirty="0"/>
        </a:p>
      </dgm:t>
    </dgm:pt>
    <dgm:pt modelId="{A4294AD6-4EF9-4F1E-857A-82480B52ADCD}" type="parTrans" cxnId="{9A0A6859-6C32-47DB-BD17-B36F3194E0DC}">
      <dgm:prSet/>
      <dgm:spPr/>
      <dgm:t>
        <a:bodyPr/>
        <a:lstStyle/>
        <a:p>
          <a:endParaRPr lang="en-US"/>
        </a:p>
      </dgm:t>
    </dgm:pt>
    <dgm:pt modelId="{6DE229C5-BC7D-4F73-8293-0EFEC5AA63E4}" type="sibTrans" cxnId="{9A0A6859-6C32-47DB-BD17-B36F3194E0DC}">
      <dgm:prSet/>
      <dgm:spPr/>
      <dgm:t>
        <a:bodyPr/>
        <a:lstStyle/>
        <a:p>
          <a:endParaRPr lang="en-US"/>
        </a:p>
      </dgm:t>
    </dgm:pt>
    <dgm:pt modelId="{9A3A9F70-930F-44DA-8692-F0B7BB20F132}">
      <dgm:prSet/>
      <dgm:spPr/>
      <dgm:t>
        <a:bodyPr/>
        <a:lstStyle/>
        <a:p>
          <a:r>
            <a:rPr lang="pt-BR" b="0" i="0" noProof="0" dirty="0"/>
            <a:t>Processadores e microcontroladores</a:t>
          </a:r>
          <a:endParaRPr lang="pt-BR" noProof="0" dirty="0"/>
        </a:p>
      </dgm:t>
    </dgm:pt>
    <dgm:pt modelId="{4717477D-D0A3-4E3B-A42B-D678D65533CD}" type="parTrans" cxnId="{7A877F36-4D15-4CFD-AD70-D6D74FACFC85}">
      <dgm:prSet/>
      <dgm:spPr/>
      <dgm:t>
        <a:bodyPr/>
        <a:lstStyle/>
        <a:p>
          <a:endParaRPr lang="en-US"/>
        </a:p>
      </dgm:t>
    </dgm:pt>
    <dgm:pt modelId="{5F08DCF7-CD7A-4646-8E36-1F9127785DE5}" type="sibTrans" cxnId="{7A877F36-4D15-4CFD-AD70-D6D74FACFC85}">
      <dgm:prSet/>
      <dgm:spPr/>
      <dgm:t>
        <a:bodyPr/>
        <a:lstStyle/>
        <a:p>
          <a:endParaRPr lang="en-US"/>
        </a:p>
      </dgm:t>
    </dgm:pt>
    <dgm:pt modelId="{ECCF71AE-80A4-4115-8D1A-740D5B632A8D}">
      <dgm:prSet/>
      <dgm:spPr/>
      <dgm:t>
        <a:bodyPr/>
        <a:lstStyle/>
        <a:p>
          <a:r>
            <a:rPr lang="pt-BR" b="0" i="0" noProof="0" dirty="0"/>
            <a:t>Redes de comunicação e protocolos</a:t>
          </a:r>
          <a:endParaRPr lang="pt-BR" noProof="0" dirty="0"/>
        </a:p>
      </dgm:t>
    </dgm:pt>
    <dgm:pt modelId="{8D7B0C01-4BF1-4587-B19E-D7E8212DC756}" type="parTrans" cxnId="{780AE10E-FAE5-4429-9B32-469DF7C19946}">
      <dgm:prSet/>
      <dgm:spPr/>
      <dgm:t>
        <a:bodyPr/>
        <a:lstStyle/>
        <a:p>
          <a:endParaRPr lang="en-US"/>
        </a:p>
      </dgm:t>
    </dgm:pt>
    <dgm:pt modelId="{4E2BD942-120E-43F6-A767-8AB5ED382FAE}" type="sibTrans" cxnId="{780AE10E-FAE5-4429-9B32-469DF7C19946}">
      <dgm:prSet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0" i="0" noProof="0" dirty="0"/>
            <a:t>Sistemas operacionais e software embarcado</a:t>
          </a:r>
          <a:endParaRPr lang="pt-BR" noProof="0" dirty="0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B7BA96B9-C5CF-46D2-81B3-FF90E70E46A0}">
      <dgm:prSet/>
      <dgm:spPr/>
      <dgm:t>
        <a:bodyPr/>
        <a:lstStyle/>
        <a:p>
          <a:r>
            <a:rPr lang="pt-BR" b="1" i="0" noProof="0" dirty="0"/>
            <a:t>Sensores e Atuadores</a:t>
          </a:r>
          <a:endParaRPr lang="pt-BR" noProof="0" dirty="0"/>
        </a:p>
      </dgm:t>
    </dgm:pt>
    <dgm:pt modelId="{3146D352-CF94-40DA-86E1-255A1BB79FB2}" type="parTrans" cxnId="{9296B349-A988-4AF2-A8FD-2C1EC49B53D9}">
      <dgm:prSet/>
      <dgm:spPr/>
      <dgm:t>
        <a:bodyPr/>
        <a:lstStyle/>
        <a:p>
          <a:endParaRPr lang="en-US"/>
        </a:p>
      </dgm:t>
    </dgm:pt>
    <dgm:pt modelId="{40F75832-D846-4A35-9EDC-CB768A504DA3}" type="sibTrans" cxnId="{9296B349-A988-4AF2-A8FD-2C1EC49B53D9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 noProof="0" dirty="0"/>
            <a:t>Seleção e integração de sensores (por exemplo, sensores de distância, sensores de temperatura)</a:t>
          </a:r>
          <a:endParaRPr lang="pt-BR" noProof="0" dirty="0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 noProof="0" dirty="0"/>
            <a:t>Atuadores (por exemplo, motores, servos)</a:t>
          </a:r>
          <a:endParaRPr lang="pt-BR" noProof="0" dirty="0"/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 noProof="0" dirty="0"/>
            <a:t>Controle</a:t>
          </a:r>
          <a:endParaRPr lang="pt-BR" noProof="0" dirty="0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/>
      <dgm:spPr/>
      <dgm:t>
        <a:bodyPr/>
        <a:lstStyle/>
        <a:p>
          <a:r>
            <a:rPr lang="pt-BR" b="0" i="0" noProof="0" dirty="0"/>
            <a:t>Teoria de controle</a:t>
          </a:r>
          <a:endParaRPr lang="pt-BR" noProof="0" dirty="0"/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E38581D2-2E58-4786-892B-7AF1B17CE076}">
      <dgm:prSet/>
      <dgm:spPr/>
      <dgm:t>
        <a:bodyPr/>
        <a:lstStyle/>
        <a:p>
          <a:r>
            <a:rPr lang="pt-BR" b="0" i="0" noProof="0" dirty="0"/>
            <a:t>Algoritmos de controle (por exemplo, PID)</a:t>
          </a:r>
          <a:endParaRPr lang="pt-BR" noProof="0" dirty="0"/>
        </a:p>
      </dgm:t>
    </dgm:pt>
    <dgm:pt modelId="{391F21A2-5B3C-4452-8D0A-15019EDD7F4D}" type="parTrans" cxnId="{EF98306B-96C6-44F3-BCC6-EA7231564A89}">
      <dgm:prSet/>
      <dgm:spPr/>
      <dgm:t>
        <a:bodyPr/>
        <a:lstStyle/>
        <a:p>
          <a:endParaRPr lang="en-US"/>
        </a:p>
      </dgm:t>
    </dgm:pt>
    <dgm:pt modelId="{1997B2E3-01E3-419A-960E-5FDCC7A4DC74}" type="sibTrans" cxnId="{EF98306B-96C6-44F3-BCC6-EA7231564A89}">
      <dgm:prSet/>
      <dgm:spPr/>
      <dgm:t>
        <a:bodyPr/>
        <a:lstStyle/>
        <a:p>
          <a:endParaRPr lang="en-US"/>
        </a:p>
      </dgm:t>
    </dgm:pt>
    <dgm:pt modelId="{B1D157EB-F99D-4DE8-8CA2-D87C6F33104C}">
      <dgm:prSet/>
      <dgm:spPr/>
      <dgm:t>
        <a:bodyPr/>
        <a:lstStyle/>
        <a:p>
          <a:r>
            <a:rPr lang="pt-BR" b="0" i="0" noProof="0" dirty="0"/>
            <a:t>Controle em tempo real</a:t>
          </a:r>
          <a:endParaRPr lang="pt-BR" noProof="0" dirty="0"/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 noProof="0" dirty="0"/>
            <a:t>Planejamento e Seleção de Ações</a:t>
          </a:r>
          <a:endParaRPr lang="pt-BR" noProof="0" dirty="0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 noProof="0" dirty="0"/>
            <a:t>Algoritmos de planejamento de trajetória</a:t>
          </a:r>
          <a:endParaRPr lang="pt-BR" noProof="0" dirty="0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 noProof="0" dirty="0"/>
            <a:t>Tomada de decisão autônoma</a:t>
          </a:r>
          <a:endParaRPr lang="pt-BR" noProof="0" dirty="0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 noProof="0" dirty="0"/>
            <a:t>Aprendizado de máquina e IA para seleção de ações</a:t>
          </a:r>
          <a:endParaRPr lang="pt-BR" noProof="0" dirty="0"/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 noProof="0" dirty="0"/>
            <a:t>Visão Robótica</a:t>
          </a:r>
          <a:endParaRPr lang="pt-BR" noProof="0" dirty="0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 noProof="0" dirty="0"/>
            <a:t>Processamento de imagem</a:t>
          </a:r>
          <a:endParaRPr lang="pt-BR" noProof="0" dirty="0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 noProof="0" dirty="0"/>
            <a:t>Reconhecimento de objetos</a:t>
          </a:r>
          <a:endParaRPr lang="pt-BR" noProof="0" dirty="0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 noProof="0" dirty="0"/>
            <a:t>Navegação baseada em visão</a:t>
          </a:r>
          <a:endParaRPr lang="pt-BR" noProof="0" dirty="0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DE7CB2B0-27AC-4EE9-A9DE-42382117E83D}">
      <dgm:prSet/>
      <dgm:spPr/>
      <dgm:t>
        <a:bodyPr/>
        <a:lstStyle/>
        <a:p>
          <a:r>
            <a:rPr lang="pt-BR" b="1" i="0" noProof="0" dirty="0"/>
            <a:t>Interação Humano-Robô</a:t>
          </a:r>
          <a:endParaRPr lang="pt-BR" noProof="0" dirty="0"/>
        </a:p>
      </dgm:t>
    </dgm:pt>
    <dgm:pt modelId="{96141F8D-510B-4CF1-AF9A-2642A8F8EF82}" type="parTrans" cxnId="{079AD2A3-425A-4F42-A665-00404B347405}">
      <dgm:prSet/>
      <dgm:spPr/>
      <dgm:t>
        <a:bodyPr/>
        <a:lstStyle/>
        <a:p>
          <a:endParaRPr lang="en-US"/>
        </a:p>
      </dgm:t>
    </dgm:pt>
    <dgm:pt modelId="{DFB47196-C5BC-4750-948B-9F3507D4C8D5}" type="sibTrans" cxnId="{079AD2A3-425A-4F42-A665-00404B347405}">
      <dgm:prSet/>
      <dgm:spPr/>
      <dgm:t>
        <a:bodyPr/>
        <a:lstStyle/>
        <a:p>
          <a:endParaRPr lang="en-US"/>
        </a:p>
      </dgm:t>
    </dgm:pt>
    <dgm:pt modelId="{58ACFBCF-796B-427C-9DF4-B74FC50101D1}">
      <dgm:prSet/>
      <dgm:spPr/>
      <dgm:t>
        <a:bodyPr/>
        <a:lstStyle/>
        <a:p>
          <a:r>
            <a:rPr lang="pt-BR" b="0" i="0" noProof="0" dirty="0"/>
            <a:t>Design de interface do usuário</a:t>
          </a:r>
          <a:endParaRPr lang="pt-BR" noProof="0" dirty="0"/>
        </a:p>
      </dgm:t>
    </dgm:pt>
    <dgm:pt modelId="{B30F72C7-4815-44B8-8FAA-03B95CBEDF42}" type="parTrans" cxnId="{90402A58-111C-4AAC-8758-1B1EF97045C9}">
      <dgm:prSet/>
      <dgm:spPr/>
      <dgm:t>
        <a:bodyPr/>
        <a:lstStyle/>
        <a:p>
          <a:endParaRPr lang="en-US"/>
        </a:p>
      </dgm:t>
    </dgm:pt>
    <dgm:pt modelId="{A45DFAFE-65F9-4BD4-8D2C-3BDB645BE793}" type="sibTrans" cxnId="{90402A58-111C-4AAC-8758-1B1EF97045C9}">
      <dgm:prSet/>
      <dgm:spPr/>
      <dgm:t>
        <a:bodyPr/>
        <a:lstStyle/>
        <a:p>
          <a:endParaRPr lang="en-US"/>
        </a:p>
      </dgm:t>
    </dgm:pt>
    <dgm:pt modelId="{C8A94567-60A3-4350-8197-9CDCE7292A7E}">
      <dgm:prSet/>
      <dgm:spPr/>
      <dgm:t>
        <a:bodyPr/>
        <a:lstStyle/>
        <a:p>
          <a:r>
            <a:rPr lang="pt-BR" b="0" i="0" noProof="0" dirty="0"/>
            <a:t>Comunicação homem-máquina</a:t>
          </a:r>
          <a:endParaRPr lang="pt-BR" noProof="0" dirty="0"/>
        </a:p>
      </dgm:t>
    </dgm:pt>
    <dgm:pt modelId="{33AEC1B8-3C63-4F85-84EB-680A5FB13CD1}" type="parTrans" cxnId="{074FA25E-9F19-4D8E-B36B-92EEAA57A8AA}">
      <dgm:prSet/>
      <dgm:spPr/>
      <dgm:t>
        <a:bodyPr/>
        <a:lstStyle/>
        <a:p>
          <a:endParaRPr lang="en-US"/>
        </a:p>
      </dgm:t>
    </dgm:pt>
    <dgm:pt modelId="{A93C864F-B9C7-42B0-9CB9-6383D0D6E5E5}" type="sibTrans" cxnId="{074FA25E-9F19-4D8E-B36B-92EEAA57A8AA}">
      <dgm:prSet/>
      <dgm:spPr/>
      <dgm:t>
        <a:bodyPr/>
        <a:lstStyle/>
        <a:p>
          <a:endParaRPr lang="en-US"/>
        </a:p>
      </dgm:t>
    </dgm:pt>
    <dgm:pt modelId="{BC0CA3FA-C1F4-4D01-8630-062B5EC57CA5}">
      <dgm:prSet/>
      <dgm:spPr/>
      <dgm:t>
        <a:bodyPr/>
        <a:lstStyle/>
        <a:p>
          <a:r>
            <a:rPr lang="pt-BR" b="0" i="0" noProof="0" dirty="0"/>
            <a:t>Segurança na interação com humanos</a:t>
          </a:r>
          <a:endParaRPr lang="pt-BR" noProof="0" dirty="0"/>
        </a:p>
      </dgm:t>
    </dgm:pt>
    <dgm:pt modelId="{B58F6F5F-C202-437E-AFC6-74B271316B2E}" type="parTrans" cxnId="{71E0B91E-8198-4C50-B0B7-9ADBD7F6E36B}">
      <dgm:prSet/>
      <dgm:spPr/>
      <dgm:t>
        <a:bodyPr/>
        <a:lstStyle/>
        <a:p>
          <a:endParaRPr lang="en-US"/>
        </a:p>
      </dgm:t>
    </dgm:pt>
    <dgm:pt modelId="{7067305A-691B-4484-9C25-71294A071EA6}" type="sibTrans" cxnId="{71E0B91E-8198-4C50-B0B7-9ADBD7F6E36B}">
      <dgm:prSet/>
      <dgm:spPr/>
      <dgm:t>
        <a:bodyPr/>
        <a:lstStyle/>
        <a:p>
          <a:endParaRPr lang="en-US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0996AB41-79A3-4AF0-848E-420E2EB59A0C}" type="pres">
      <dgm:prSet presAssocID="{8B6FEA61-AA9D-47D9-9EAE-F7ABEFBA3937}" presName="linNode" presStyleCnt="0"/>
      <dgm:spPr/>
    </dgm:pt>
    <dgm:pt modelId="{E2B4EC07-2D94-425E-869B-097C4BE349A9}" type="pres">
      <dgm:prSet presAssocID="{8B6FEA61-AA9D-47D9-9EAE-F7ABEFBA3937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7AEC6693-EE01-4AC1-90C2-DEF904C2E4CC}" type="pres">
      <dgm:prSet presAssocID="{8B6FEA61-AA9D-47D9-9EAE-F7ABEFBA3937}" presName="descendantText" presStyleLbl="alignAccFollowNode1" presStyleIdx="0" presStyleCnt="8">
        <dgm:presLayoutVars>
          <dgm:bulletEnabled val="1"/>
        </dgm:presLayoutVars>
      </dgm:prSet>
      <dgm:spPr/>
    </dgm:pt>
    <dgm:pt modelId="{8066B07D-B45F-47A0-8332-86A4964187DB}" type="pres">
      <dgm:prSet presAssocID="{F10DCC91-9581-4A11-82EA-35BC685CF0D4}" presName="sp" presStyleCnt="0"/>
      <dgm:spPr/>
    </dgm:pt>
    <dgm:pt modelId="{7E70803B-7ECD-49BF-AE07-78CEC744189B}" type="pres">
      <dgm:prSet presAssocID="{4BFD755B-27F4-4453-B548-235042BDD686}" presName="linNode" presStyleCnt="0"/>
      <dgm:spPr/>
    </dgm:pt>
    <dgm:pt modelId="{E90F5C4C-5E05-4F06-A3F9-1FC645B61C37}" type="pres">
      <dgm:prSet presAssocID="{4BFD755B-27F4-4453-B548-235042BDD686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9FBC2D9B-4DCB-4B6D-82B0-B226CCD6F9C9}" type="pres">
      <dgm:prSet presAssocID="{4BFD755B-27F4-4453-B548-235042BDD686}" presName="descendantText" presStyleLbl="alignAccFollowNode1" presStyleIdx="1" presStyleCnt="8">
        <dgm:presLayoutVars>
          <dgm:bulletEnabled val="1"/>
        </dgm:presLayoutVars>
      </dgm:prSet>
      <dgm:spPr/>
    </dgm:pt>
    <dgm:pt modelId="{6DCC5050-8AEC-4031-ACEC-4F901665B47D}" type="pres">
      <dgm:prSet presAssocID="{0D85EC71-FDBF-4947-A68D-FF6EAC2C9344}" presName="sp" presStyleCnt="0"/>
      <dgm:spPr/>
    </dgm:pt>
    <dgm:pt modelId="{2452E79A-8A1E-4516-A36E-CCC179F1BAD4}" type="pres">
      <dgm:prSet presAssocID="{A1CDDEB0-F917-4C32-8DF7-FB63963ED0EB}" presName="linNode" presStyleCnt="0"/>
      <dgm:spPr/>
    </dgm:pt>
    <dgm:pt modelId="{085787BB-D985-4F5A-8638-FF2E1276611D}" type="pres">
      <dgm:prSet presAssocID="{A1CDDEB0-F917-4C32-8DF7-FB63963ED0EB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3A3C5CF3-FE0C-4C18-8084-566B0CA4D147}" type="pres">
      <dgm:prSet presAssocID="{A1CDDEB0-F917-4C32-8DF7-FB63963ED0EB}" presName="descendantText" presStyleLbl="alignAccFollowNode1" presStyleIdx="2" presStyleCnt="8">
        <dgm:presLayoutVars>
          <dgm:bulletEnabled val="1"/>
        </dgm:presLayoutVars>
      </dgm:prSet>
      <dgm:spPr/>
    </dgm:pt>
    <dgm:pt modelId="{9CDFE046-59EA-450C-A41A-DDFB0F0DBCA0}" type="pres">
      <dgm:prSet presAssocID="{6DE229C5-BC7D-4F73-8293-0EFEC5AA63E4}" presName="sp" presStyleCnt="0"/>
      <dgm:spPr/>
    </dgm:pt>
    <dgm:pt modelId="{B927D662-8D75-4D7A-B11B-0B5AB3F1B575}" type="pres">
      <dgm:prSet presAssocID="{B7BA96B9-C5CF-46D2-81B3-FF90E70E46A0}" presName="linNode" presStyleCnt="0"/>
      <dgm:spPr/>
    </dgm:pt>
    <dgm:pt modelId="{5D9700AC-1CF2-4FA9-85E1-119C6C4B6769}" type="pres">
      <dgm:prSet presAssocID="{B7BA96B9-C5CF-46D2-81B3-FF90E70E46A0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629DA292-C147-424B-B7C6-743010BBAD98}" type="pres">
      <dgm:prSet presAssocID="{B7BA96B9-C5CF-46D2-81B3-FF90E70E46A0}" presName="descendantText" presStyleLbl="alignAccFollowNode1" presStyleIdx="3" presStyleCnt="8">
        <dgm:presLayoutVars>
          <dgm:bulletEnabled val="1"/>
        </dgm:presLayoutVars>
      </dgm:prSet>
      <dgm:spPr/>
    </dgm:pt>
    <dgm:pt modelId="{62B2BA49-6DC3-4106-A93E-8DD61CF5D49C}" type="pres">
      <dgm:prSet presAssocID="{40F75832-D846-4A35-9EDC-CB768A504DA3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4" presStyleCnt="8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5" presStyleCnt="8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6" presStyleCnt="8">
        <dgm:presLayoutVars>
          <dgm:bulletEnabled val="1"/>
        </dgm:presLayoutVars>
      </dgm:prSet>
      <dgm:spPr/>
    </dgm:pt>
    <dgm:pt modelId="{3043BD9A-149F-4306-97F1-E4A2201DAE29}" type="pres">
      <dgm:prSet presAssocID="{65E6CE9D-FB4F-4DC7-BB76-730C28625CD4}" presName="sp" presStyleCnt="0"/>
      <dgm:spPr/>
    </dgm:pt>
    <dgm:pt modelId="{3FC28063-C150-440F-AF76-A0C59F6F85F3}" type="pres">
      <dgm:prSet presAssocID="{DE7CB2B0-27AC-4EE9-A9DE-42382117E83D}" presName="linNode" presStyleCnt="0"/>
      <dgm:spPr/>
    </dgm:pt>
    <dgm:pt modelId="{68941AAD-F5D5-4A7E-B2D2-D31BB6778818}" type="pres">
      <dgm:prSet presAssocID="{DE7CB2B0-27AC-4EE9-A9DE-42382117E83D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2F5B2F36-C3AE-4B42-BA63-C4E724E8E813}" type="pres">
      <dgm:prSet presAssocID="{DE7CB2B0-27AC-4EE9-A9DE-42382117E83D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77DEEE01-BAA3-4BFB-8595-5D3785725433}" type="presOf" srcId="{96F6BB95-C3CC-4301-8CF8-6FDDB8DF2E82}" destId="{9FBC2D9B-4DCB-4B6D-82B0-B226CCD6F9C9}" srcOrd="0" destOrd="0" presId="urn:microsoft.com/office/officeart/2005/8/layout/vList5"/>
    <dgm:cxn modelId="{492E3E04-57F9-4401-AF9D-742CE86E0130}" type="presOf" srcId="{BC0CA3FA-C1F4-4D01-8630-062B5EC57CA5}" destId="{2F5B2F36-C3AE-4B42-BA63-C4E724E8E813}" srcOrd="0" destOrd="2" presId="urn:microsoft.com/office/officeart/2005/8/layout/vList5"/>
    <dgm:cxn modelId="{780AE10E-FAE5-4429-9B32-469DF7C19946}" srcId="{A1CDDEB0-F917-4C32-8DF7-FB63963ED0EB}" destId="{ECCF71AE-80A4-4115-8D1A-740D5B632A8D}" srcOrd="1" destOrd="0" parTransId="{8D7B0C01-4BF1-4587-B19E-D7E8212DC756}" sibTransId="{4E2BD942-120E-43F6-A767-8AB5ED382FAE}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E85AFC13-3434-4CFD-9681-1D96623F2642}" type="presOf" srcId="{E38581D2-2E58-4786-892B-7AF1B17CE076}" destId="{5A1DF56F-913D-4199-B01B-929D5598DF04}" srcOrd="0" destOrd="1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71E0B91E-8198-4C50-B0B7-9ADBD7F6E36B}" srcId="{DE7CB2B0-27AC-4EE9-A9DE-42382117E83D}" destId="{BC0CA3FA-C1F4-4D01-8630-062B5EC57CA5}" srcOrd="2" destOrd="0" parTransId="{B58F6F5F-C202-437E-AFC6-74B271316B2E}" sibTransId="{7067305A-691B-4484-9C25-71294A071EA6}"/>
    <dgm:cxn modelId="{53B99B23-1724-47CA-AAC4-A7A959188B05}" srcId="{D5062F8B-7935-4C8E-BF3B-2EA1E9CD7B9C}" destId="{DA70DAF4-A219-4A09-A7FD-C0D2AC22CB41}" srcOrd="4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B7BA96B9-C5CF-46D2-81B3-FF90E70E46A0}" destId="{98B34FDD-8EB4-41A3-9414-2E87685DAF6E}" srcOrd="0" destOrd="0" parTransId="{8BB92A81-D154-4307-8B5F-A5F287339367}" sibTransId="{6892E6FB-B4A9-46AD-85A5-47ED521C6253}"/>
    <dgm:cxn modelId="{730EF926-F6AC-450A-BC8C-DD1570262681}" type="presOf" srcId="{9A3A9F70-930F-44DA-8692-F0B7BB20F132}" destId="{3A3C5CF3-FE0C-4C18-8084-566B0CA4D147}" srcOrd="0" destOrd="0" presId="urn:microsoft.com/office/officeart/2005/8/layout/vList5"/>
    <dgm:cxn modelId="{45D51827-804D-48FA-A40E-BA6CD58CE189}" type="presOf" srcId="{428903E5-869E-4F3D-8EC6-62BBED5E1659}" destId="{3A3C5CF3-FE0C-4C18-8084-566B0CA4D147}" srcOrd="0" destOrd="2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EAB44E35-F378-4E1A-8FE1-7977D453A5B7}" type="presOf" srcId="{58ACFBCF-796B-427C-9DF4-B74FC50101D1}" destId="{2F5B2F36-C3AE-4B42-BA63-C4E724E8E813}" srcOrd="0" destOrd="0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7A877F36-4D15-4CFD-AD70-D6D74FACFC85}" srcId="{A1CDDEB0-F917-4C32-8DF7-FB63963ED0EB}" destId="{9A3A9F70-930F-44DA-8692-F0B7BB20F132}" srcOrd="0" destOrd="0" parTransId="{4717477D-D0A3-4E3B-A42B-D678D65533CD}" sibTransId="{5F08DCF7-CD7A-4646-8E36-1F9127785DE5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074FA25E-9F19-4D8E-B36B-92EEAA57A8AA}" srcId="{DE7CB2B0-27AC-4EE9-A9DE-42382117E83D}" destId="{C8A94567-60A3-4350-8197-9CDCE7292A7E}" srcOrd="1" destOrd="0" parTransId="{33AEC1B8-3C63-4F85-84EB-680A5FB13CD1}" sibTransId="{A93C864F-B9C7-42B0-9CB9-6383D0D6E5E5}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3631FC48-FB95-4127-B445-E612F1AABE7E}" type="presOf" srcId="{98B34FDD-8EB4-41A3-9414-2E87685DAF6E}" destId="{629DA292-C147-424B-B7C6-743010BBAD98}" srcOrd="0" destOrd="0" presId="urn:microsoft.com/office/officeart/2005/8/layout/vList5"/>
    <dgm:cxn modelId="{9296B349-A988-4AF2-A8FD-2C1EC49B53D9}" srcId="{D5062F8B-7935-4C8E-BF3B-2EA1E9CD7B9C}" destId="{B7BA96B9-C5CF-46D2-81B3-FF90E70E46A0}" srcOrd="3" destOrd="0" parTransId="{3146D352-CF94-40DA-86E1-255A1BB79FB2}" sibTransId="{40F75832-D846-4A35-9EDC-CB768A504DA3}"/>
    <dgm:cxn modelId="{EF98306B-96C6-44F3-BCC6-EA7231564A89}" srcId="{DA70DAF4-A219-4A09-A7FD-C0D2AC22CB41}" destId="{E38581D2-2E58-4786-892B-7AF1B17CE076}" srcOrd="1" destOrd="0" parTransId="{391F21A2-5B3C-4452-8D0A-15019EDD7F4D}" sibTransId="{1997B2E3-01E3-419A-960E-5FDCC7A4DC74}"/>
    <dgm:cxn modelId="{1E913270-1E41-4A0D-891A-C62E33E4DD94}" type="presOf" srcId="{CED811BF-42C4-4B8F-8101-CB271FBD8DAA}" destId="{9FBC2D9B-4DCB-4B6D-82B0-B226CCD6F9C9}" srcOrd="0" destOrd="1" presId="urn:microsoft.com/office/officeart/2005/8/layout/vList5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7FFC0353-B1E7-4076-8CA6-478A84EDBBCD}" type="presOf" srcId="{ECCF71AE-80A4-4115-8D1A-740D5B632A8D}" destId="{3A3C5CF3-FE0C-4C18-8084-566B0CA4D147}" srcOrd="0" destOrd="1" presId="urn:microsoft.com/office/officeart/2005/8/layout/vList5"/>
    <dgm:cxn modelId="{90402A58-111C-4AAC-8758-1B1EF97045C9}" srcId="{DE7CB2B0-27AC-4EE9-A9DE-42382117E83D}" destId="{58ACFBCF-796B-427C-9DF4-B74FC50101D1}" srcOrd="0" destOrd="0" parTransId="{B30F72C7-4815-44B8-8FAA-03B95CBEDF42}" sibTransId="{A45DFAFE-65F9-4BD4-8D2C-3BDB645BE793}"/>
    <dgm:cxn modelId="{9A0A6859-6C32-47DB-BD17-B36F3194E0DC}" srcId="{D5062F8B-7935-4C8E-BF3B-2EA1E9CD7B9C}" destId="{A1CDDEB0-F917-4C32-8DF7-FB63963ED0EB}" srcOrd="2" destOrd="0" parTransId="{A4294AD6-4EF9-4F1E-857A-82480B52ADCD}" sibTransId="{6DE229C5-BC7D-4F73-8293-0EFEC5AA63E4}"/>
    <dgm:cxn modelId="{0491607D-10BB-4FAE-ACDF-007D5BD15987}" srcId="{8B6FEA61-AA9D-47D9-9EAE-F7ABEFBA3937}" destId="{B8E18015-1BB3-41B7-ACFC-82E7015E8CB6}" srcOrd="2" destOrd="0" parTransId="{F5F12A88-9CB2-4148-B98E-EE2858D4EE65}" sibTransId="{A5DC1A74-730D-418F-AC82-82C4D1B7D4AB}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C02C1F87-B498-42E8-8DEE-88F3A0F96515}" srcId="{4BFD755B-27F4-4453-B548-235042BDD686}" destId="{CED811BF-42C4-4B8F-8101-CB271FBD8DAA}" srcOrd="1" destOrd="0" parTransId="{15BCBACD-AB93-4C41-A431-102D06DEA7A3}" sibTransId="{E75567D1-7241-4ADD-B7C9-BC9590A74835}"/>
    <dgm:cxn modelId="{E9736D8A-ADAE-4530-B7AB-0AD4237F6267}" type="presOf" srcId="{DE7CB2B0-27AC-4EE9-A9DE-42382117E83D}" destId="{68941AAD-F5D5-4A7E-B2D2-D31BB6778818}" srcOrd="0" destOrd="0" presId="urn:microsoft.com/office/officeart/2005/8/layout/vList5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DB3E1D8C-69FA-48F1-B039-6F92D7698525}" type="presOf" srcId="{B8E18015-1BB3-41B7-ACFC-82E7015E8CB6}" destId="{7AEC6693-EE01-4AC1-90C2-DEF904C2E4CC}" srcOrd="0" destOrd="2" presId="urn:microsoft.com/office/officeart/2005/8/layout/vList5"/>
    <dgm:cxn modelId="{05F2078F-24BD-4FC6-B2B6-75B0C6ABA2AE}" srcId="{D5062F8B-7935-4C8E-BF3B-2EA1E9CD7B9C}" destId="{863DDAB7-ED31-4A18-AC4B-EA5C6CC4514D}" srcOrd="5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7766C99A-5567-418F-B94D-E485344FF51B}" srcId="{D5062F8B-7935-4C8E-BF3B-2EA1E9CD7B9C}" destId="{4BFD755B-27F4-4453-B548-235042BDD686}" srcOrd="1" destOrd="0" parTransId="{BA29C63C-6713-4BD5-8BDB-5A04D0669209}" sibTransId="{0D85EC71-FDBF-4947-A68D-FF6EAC2C9344}"/>
    <dgm:cxn modelId="{3CFBD09E-1585-435C-ACC8-802624105F3A}" type="presOf" srcId="{4BFD755B-27F4-4453-B548-235042BDD686}" destId="{E90F5C4C-5E05-4F06-A3F9-1FC645B61C37}" srcOrd="0" destOrd="0" presId="urn:microsoft.com/office/officeart/2005/8/layout/vList5"/>
    <dgm:cxn modelId="{19812FA2-0C94-4926-8B7D-34FB732E9237}" srcId="{8B6FEA61-AA9D-47D9-9EAE-F7ABEFBA3937}" destId="{F3EB3165-A973-48B8-A190-E683CD4D2DC9}" srcOrd="1" destOrd="0" parTransId="{6F8F3047-D930-4FE7-95FE-78A5A81F8345}" sibTransId="{9B04278D-7572-4D12-A335-BA1CA308D1C0}"/>
    <dgm:cxn modelId="{079AD2A3-425A-4F42-A665-00404B347405}" srcId="{D5062F8B-7935-4C8E-BF3B-2EA1E9CD7B9C}" destId="{DE7CB2B0-27AC-4EE9-A9DE-42382117E83D}" srcOrd="7" destOrd="0" parTransId="{96141F8D-510B-4CF1-AF9A-2642A8F8EF82}" sibTransId="{DFB47196-C5BC-4750-948B-9F3507D4C8D5}"/>
    <dgm:cxn modelId="{B3DFA4A6-ACC2-4DCB-B384-4EC5E71B17C0}" type="presOf" srcId="{8B6FEA61-AA9D-47D9-9EAE-F7ABEFBA3937}" destId="{E2B4EC07-2D94-425E-869B-097C4BE349A9}" srcOrd="0" destOrd="0" presId="urn:microsoft.com/office/officeart/2005/8/layout/vList5"/>
    <dgm:cxn modelId="{D1180FA7-8143-4E0B-A08D-1C897472743E}" type="presOf" srcId="{C04ED101-246D-4F8C-BCD3-795E63F6C21D}" destId="{7AEC6693-EE01-4AC1-90C2-DEF904C2E4CC}" srcOrd="0" destOrd="0" presId="urn:microsoft.com/office/officeart/2005/8/layout/vList5"/>
    <dgm:cxn modelId="{D05851AD-366B-4739-9A05-606C005118A7}" type="presOf" srcId="{2E79541A-5F7D-4620-A044-525BFD63CAF6}" destId="{9FBC2D9B-4DCB-4B6D-82B0-B226CCD6F9C9}" srcOrd="0" destOrd="2" presId="urn:microsoft.com/office/officeart/2005/8/layout/vList5"/>
    <dgm:cxn modelId="{84E33BB5-05D4-4A9D-925B-A9D2E7D4C5B7}" srcId="{A1CDDEB0-F917-4C32-8DF7-FB63963ED0EB}" destId="{428903E5-869E-4F3D-8EC6-62BBED5E1659}" srcOrd="2" destOrd="0" parTransId="{11EB63D1-DB26-4133-B8A0-78B27EBFF6DF}" sibTransId="{023F3751-08F7-4830-A5DE-12D36BDCE7C6}"/>
    <dgm:cxn modelId="{43324EBA-DE66-4A3A-B377-98656FCAFCC6}" type="presOf" srcId="{B7BA96B9-C5CF-46D2-81B3-FF90E70E46A0}" destId="{5D9700AC-1CF2-4FA9-85E1-119C6C4B6769}" srcOrd="0" destOrd="0" presId="urn:microsoft.com/office/officeart/2005/8/layout/vList5"/>
    <dgm:cxn modelId="{388487BA-CFA2-467F-9145-585FAC59613E}" srcId="{D5062F8B-7935-4C8E-BF3B-2EA1E9CD7B9C}" destId="{8B6FEA61-AA9D-47D9-9EAE-F7ABEFBA3937}" srcOrd="0" destOrd="0" parTransId="{F87F1C57-A381-46AB-A93E-67459B0D8DE9}" sibTransId="{F10DCC91-9581-4A11-82EA-35BC685CF0D4}"/>
    <dgm:cxn modelId="{1BF267BD-0B95-40E8-9159-34F1CC2635A3}" type="presOf" srcId="{A1CDDEB0-F917-4C32-8DF7-FB63963ED0EB}" destId="{085787BB-D985-4F5A-8638-FF2E1276611D}" srcOrd="0" destOrd="0" presId="urn:microsoft.com/office/officeart/2005/8/layout/vList5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073D95C9-61E6-4749-A36C-2241C0D59231}" srcId="{4BFD755B-27F4-4453-B548-235042BDD686}" destId="{2E79541A-5F7D-4620-A044-525BFD63CAF6}" srcOrd="2" destOrd="0" parTransId="{590A577C-AC1C-4A14-81EE-DBDEFAFF7554}" sibTransId="{017EA271-76BA-4B85-B582-89CD01FA10A0}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FD7E47CE-5044-4856-8925-3A8F61160AE3}" type="presOf" srcId="{F3EB3165-A973-48B8-A190-E683CD4D2DC9}" destId="{7AEC6693-EE01-4AC1-90C2-DEF904C2E4CC}" srcOrd="0" destOrd="1" presId="urn:microsoft.com/office/officeart/2005/8/layout/vList5"/>
    <dgm:cxn modelId="{F37701D0-9DEB-48D7-BCEE-4627ECDE4613}" srcId="{4BFD755B-27F4-4453-B548-235042BDD686}" destId="{96F6BB95-C3CC-4301-8CF8-6FDDB8DF2E82}" srcOrd="0" destOrd="0" parTransId="{96C5B343-96E5-4CF0-945C-A93EE6A7E404}" sibTransId="{BBEC7219-F637-4A95-9E71-3EFD4E9F6B8E}"/>
    <dgm:cxn modelId="{88CCA0DA-F970-4B36-A355-9C7F58274AA7}" srcId="{B7BA96B9-C5CF-46D2-81B3-FF90E70E46A0}" destId="{8CF4D1BB-88E5-4C37-857F-2DA6077FAFBF}" srcOrd="1" destOrd="0" parTransId="{F828050E-2A12-4FC3-BB1C-92C51952D09D}" sibTransId="{5BA16A64-BC1D-420D-8125-72A0511BF617}"/>
    <dgm:cxn modelId="{523D1DDD-9D7E-41C0-90F4-3E45382D9F74}" type="presOf" srcId="{C8A94567-60A3-4350-8197-9CDCE7292A7E}" destId="{2F5B2F36-C3AE-4B42-BA63-C4E724E8E813}" srcOrd="0" destOrd="1" presId="urn:microsoft.com/office/officeart/2005/8/layout/vList5"/>
    <dgm:cxn modelId="{297F6DE6-07A9-460B-87F9-4CA211827C60}" type="presOf" srcId="{8CF4D1BB-88E5-4C37-857F-2DA6077FAFBF}" destId="{629DA292-C147-424B-B7C6-743010BBAD98}" srcOrd="0" destOrd="1" presId="urn:microsoft.com/office/officeart/2005/8/layout/vList5"/>
    <dgm:cxn modelId="{C5B709E7-3C4B-4FF5-AC1B-C225CB1E8B14}" srcId="{D5062F8B-7935-4C8E-BF3B-2EA1E9CD7B9C}" destId="{72EE30CB-1CCF-48CE-9823-7948A76F1062}" srcOrd="6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D64F39FA-1D72-463D-8F94-4BBBCCD3035E}" srcId="{8B6FEA61-AA9D-47D9-9EAE-F7ABEFBA3937}" destId="{C04ED101-246D-4F8C-BCD3-795E63F6C21D}" srcOrd="0" destOrd="0" parTransId="{C8583DF1-1648-4E18-AE1A-5D0E27EA455D}" sibTransId="{28A9B7D5-3FAD-44FF-8B37-AF14BABABD46}"/>
    <dgm:cxn modelId="{F021E28F-EE22-4288-ACE4-EED36425E5EF}" type="presParOf" srcId="{8FCE2995-B1E0-4557-9E16-C3713EE050F4}" destId="{0996AB41-79A3-4AF0-848E-420E2EB59A0C}" srcOrd="0" destOrd="0" presId="urn:microsoft.com/office/officeart/2005/8/layout/vList5"/>
    <dgm:cxn modelId="{1930BDE9-52D0-436C-B850-E3447B0D4E8B}" type="presParOf" srcId="{0996AB41-79A3-4AF0-848E-420E2EB59A0C}" destId="{E2B4EC07-2D94-425E-869B-097C4BE349A9}" srcOrd="0" destOrd="0" presId="urn:microsoft.com/office/officeart/2005/8/layout/vList5"/>
    <dgm:cxn modelId="{458CCE7A-5421-4F77-9E0C-2A3D2FE9F023}" type="presParOf" srcId="{0996AB41-79A3-4AF0-848E-420E2EB59A0C}" destId="{7AEC6693-EE01-4AC1-90C2-DEF904C2E4CC}" srcOrd="1" destOrd="0" presId="urn:microsoft.com/office/officeart/2005/8/layout/vList5"/>
    <dgm:cxn modelId="{11B2C976-7E77-48FF-9056-971E2035641D}" type="presParOf" srcId="{8FCE2995-B1E0-4557-9E16-C3713EE050F4}" destId="{8066B07D-B45F-47A0-8332-86A4964187DB}" srcOrd="1" destOrd="0" presId="urn:microsoft.com/office/officeart/2005/8/layout/vList5"/>
    <dgm:cxn modelId="{AE612347-BF69-414C-B7D6-0BD4F8CBFA16}" type="presParOf" srcId="{8FCE2995-B1E0-4557-9E16-C3713EE050F4}" destId="{7E70803B-7ECD-49BF-AE07-78CEC744189B}" srcOrd="2" destOrd="0" presId="urn:microsoft.com/office/officeart/2005/8/layout/vList5"/>
    <dgm:cxn modelId="{E8030C46-23A1-4950-8E37-A11BC9E970F5}" type="presParOf" srcId="{7E70803B-7ECD-49BF-AE07-78CEC744189B}" destId="{E90F5C4C-5E05-4F06-A3F9-1FC645B61C37}" srcOrd="0" destOrd="0" presId="urn:microsoft.com/office/officeart/2005/8/layout/vList5"/>
    <dgm:cxn modelId="{F83E0919-B3C2-4C1B-8BB6-5ADB1623351A}" type="presParOf" srcId="{7E70803B-7ECD-49BF-AE07-78CEC744189B}" destId="{9FBC2D9B-4DCB-4B6D-82B0-B226CCD6F9C9}" srcOrd="1" destOrd="0" presId="urn:microsoft.com/office/officeart/2005/8/layout/vList5"/>
    <dgm:cxn modelId="{36D373A5-1F63-4100-B5F5-63750EEC6509}" type="presParOf" srcId="{8FCE2995-B1E0-4557-9E16-C3713EE050F4}" destId="{6DCC5050-8AEC-4031-ACEC-4F901665B47D}" srcOrd="3" destOrd="0" presId="urn:microsoft.com/office/officeart/2005/8/layout/vList5"/>
    <dgm:cxn modelId="{B374D512-B087-4892-A0E0-E02C99CDCAB4}" type="presParOf" srcId="{8FCE2995-B1E0-4557-9E16-C3713EE050F4}" destId="{2452E79A-8A1E-4516-A36E-CCC179F1BAD4}" srcOrd="4" destOrd="0" presId="urn:microsoft.com/office/officeart/2005/8/layout/vList5"/>
    <dgm:cxn modelId="{09BD0C4E-5797-4F7B-B1EC-BABE999BFE28}" type="presParOf" srcId="{2452E79A-8A1E-4516-A36E-CCC179F1BAD4}" destId="{085787BB-D985-4F5A-8638-FF2E1276611D}" srcOrd="0" destOrd="0" presId="urn:microsoft.com/office/officeart/2005/8/layout/vList5"/>
    <dgm:cxn modelId="{E208E2BA-7CF6-4F9D-AFA5-C39DF72873AB}" type="presParOf" srcId="{2452E79A-8A1E-4516-A36E-CCC179F1BAD4}" destId="{3A3C5CF3-FE0C-4C18-8084-566B0CA4D147}" srcOrd="1" destOrd="0" presId="urn:microsoft.com/office/officeart/2005/8/layout/vList5"/>
    <dgm:cxn modelId="{57AA745C-6F94-4131-BB3A-EC880E18D6F2}" type="presParOf" srcId="{8FCE2995-B1E0-4557-9E16-C3713EE050F4}" destId="{9CDFE046-59EA-450C-A41A-DDFB0F0DBCA0}" srcOrd="5" destOrd="0" presId="urn:microsoft.com/office/officeart/2005/8/layout/vList5"/>
    <dgm:cxn modelId="{C33D7A3D-1542-409B-A56E-CED14A03D008}" type="presParOf" srcId="{8FCE2995-B1E0-4557-9E16-C3713EE050F4}" destId="{B927D662-8D75-4D7A-B11B-0B5AB3F1B575}" srcOrd="6" destOrd="0" presId="urn:microsoft.com/office/officeart/2005/8/layout/vList5"/>
    <dgm:cxn modelId="{84C844E8-6834-449E-9228-B0D241742049}" type="presParOf" srcId="{B927D662-8D75-4D7A-B11B-0B5AB3F1B575}" destId="{5D9700AC-1CF2-4FA9-85E1-119C6C4B6769}" srcOrd="0" destOrd="0" presId="urn:microsoft.com/office/officeart/2005/8/layout/vList5"/>
    <dgm:cxn modelId="{3C2882F8-C125-4BE4-B310-F85E81BA746C}" type="presParOf" srcId="{B927D662-8D75-4D7A-B11B-0B5AB3F1B575}" destId="{629DA292-C147-424B-B7C6-743010BBAD98}" srcOrd="1" destOrd="0" presId="urn:microsoft.com/office/officeart/2005/8/layout/vList5"/>
    <dgm:cxn modelId="{CB13FF66-3D90-40BB-A65B-8F6628D1AEBC}" type="presParOf" srcId="{8FCE2995-B1E0-4557-9E16-C3713EE050F4}" destId="{62B2BA49-6DC3-4106-A93E-8DD61CF5D49C}" srcOrd="7" destOrd="0" presId="urn:microsoft.com/office/officeart/2005/8/layout/vList5"/>
    <dgm:cxn modelId="{2E0F593A-303C-49F1-9F62-9C52BC31CD70}" type="presParOf" srcId="{8FCE2995-B1E0-4557-9E16-C3713EE050F4}" destId="{DA6EE6B4-B793-4638-8FE4-2FFFCE2F7458}" srcOrd="8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9" destOrd="0" presId="urn:microsoft.com/office/officeart/2005/8/layout/vList5"/>
    <dgm:cxn modelId="{16D20FE6-3251-4757-BEDC-41918D3436DC}" type="presParOf" srcId="{8FCE2995-B1E0-4557-9E16-C3713EE050F4}" destId="{AEFB63FD-153C-4FD8-A062-804FAFDD7C3C}" srcOrd="10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11" destOrd="0" presId="urn:microsoft.com/office/officeart/2005/8/layout/vList5"/>
    <dgm:cxn modelId="{C971A6B2-7393-406A-AA57-07E4E2B2E79A}" type="presParOf" srcId="{8FCE2995-B1E0-4557-9E16-C3713EE050F4}" destId="{A7A03528-9AFB-40D1-AF48-11F321166A93}" srcOrd="12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  <dgm:cxn modelId="{0F7EAB0E-436B-40A4-846C-2DF1FC2D7ADF}" type="presParOf" srcId="{8FCE2995-B1E0-4557-9E16-C3713EE050F4}" destId="{3043BD9A-149F-4306-97F1-E4A2201DAE29}" srcOrd="13" destOrd="0" presId="urn:microsoft.com/office/officeart/2005/8/layout/vList5"/>
    <dgm:cxn modelId="{2AC80E62-B25C-45DB-B412-10022BDD2CB7}" type="presParOf" srcId="{8FCE2995-B1E0-4557-9E16-C3713EE050F4}" destId="{3FC28063-C150-440F-AF76-A0C59F6F85F3}" srcOrd="14" destOrd="0" presId="urn:microsoft.com/office/officeart/2005/8/layout/vList5"/>
    <dgm:cxn modelId="{ECAE56B3-0BEF-41EF-B207-3D7EC37E31B8}" type="presParOf" srcId="{3FC28063-C150-440F-AF76-A0C59F6F85F3}" destId="{68941AAD-F5D5-4A7E-B2D2-D31BB6778818}" srcOrd="0" destOrd="0" presId="urn:microsoft.com/office/officeart/2005/8/layout/vList5"/>
    <dgm:cxn modelId="{8206864F-3FFE-4F6F-8E82-D2B4275C9C90}" type="presParOf" srcId="{3FC28063-C150-440F-AF76-A0C59F6F85F3}" destId="{2F5B2F36-C3AE-4B42-BA63-C4E724E8E81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1" i="0" noProof="0" dirty="0"/>
            <a:t>Sensores e Atuadores</a:t>
          </a:r>
          <a:endParaRPr lang="pt-BR" noProof="0" dirty="0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 noProof="0" dirty="0"/>
            <a:t>Seleção e integração de sensores (por exemplo, sensores de distância, sensores de temperatura)</a:t>
          </a:r>
          <a:endParaRPr lang="pt-BR" noProof="0" dirty="0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pt-BR" noProof="0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 noProof="0" dirty="0"/>
            <a:t>Controle</a:t>
          </a:r>
          <a:endParaRPr lang="pt-BR" noProof="0" dirty="0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B1D157EB-F99D-4DE8-8CA2-D87C6F33104C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 noProof="0" dirty="0"/>
            <a:t>Planejamento e Seleção de Ações</a:t>
          </a:r>
          <a:endParaRPr lang="pt-BR" noProof="0" dirty="0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 noProof="0" dirty="0"/>
            <a:t>Algoritmos de planejamento de trajetória</a:t>
          </a:r>
          <a:endParaRPr lang="pt-BR" noProof="0" dirty="0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 noProof="0" dirty="0"/>
            <a:t>Tomada de decisão autônoma</a:t>
          </a:r>
          <a:endParaRPr lang="pt-BR" noProof="0" dirty="0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pt-BR" noProof="0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 noProof="0" dirty="0"/>
            <a:t>Visão Robótica</a:t>
          </a:r>
          <a:endParaRPr lang="pt-BR" noProof="0" dirty="0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 noProof="0" dirty="0"/>
            <a:t>Processamento de imagem</a:t>
          </a:r>
          <a:endParaRPr lang="pt-BR" noProof="0" dirty="0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 noProof="0" dirty="0"/>
            <a:t>Reconhecimento de objetos</a:t>
          </a:r>
          <a:endParaRPr lang="pt-BR" noProof="0" dirty="0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 noProof="0" dirty="0"/>
            <a:t>Navegação baseada em visão</a:t>
          </a:r>
          <a:endParaRPr lang="pt-BR" noProof="0" dirty="0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C43D0558-819E-478F-BE08-C582A1CED5FE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Algoritmos de controle (por exemplo, PID)</a:t>
          </a:r>
          <a:endParaRPr lang="pt-BR" sz="1600" b="0" i="0" kern="1200" noProof="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566CED44-1535-4AA4-8CF9-C58C98032F9E}" type="parTrans" cxnId="{61EF01CC-38C2-4EFE-BC51-260E30F842D5}">
      <dgm:prSet/>
      <dgm:spPr/>
      <dgm:t>
        <a:bodyPr/>
        <a:lstStyle/>
        <a:p>
          <a:endParaRPr lang="pt-BR"/>
        </a:p>
      </dgm:t>
    </dgm:pt>
    <dgm:pt modelId="{89E3419F-11A5-465F-A891-729E683B6ED8}" type="sibTrans" cxnId="{61EF01CC-38C2-4EFE-BC51-260E30F842D5}">
      <dgm:prSet/>
      <dgm:spPr/>
      <dgm:t>
        <a:bodyPr/>
        <a:lstStyle/>
        <a:p>
          <a:endParaRPr lang="pt-BR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2CD5663A-7474-4811-ACFE-1760B4FA5496}" type="pres">
      <dgm:prSet presAssocID="{428903E5-869E-4F3D-8EC6-62BBED5E1659}" presName="linNode" presStyleCnt="0"/>
      <dgm:spPr/>
    </dgm:pt>
    <dgm:pt modelId="{880A63B3-A5E7-47D5-A690-2BC452C46A71}" type="pres">
      <dgm:prSet presAssocID="{428903E5-869E-4F3D-8EC6-62BBED5E165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78699CD-BC98-49F4-8352-FA9CBAE81F31}" type="pres">
      <dgm:prSet presAssocID="{428903E5-869E-4F3D-8EC6-62BBED5E1659}" presName="descendantText" presStyleLbl="alignAccFollowNode1" presStyleIdx="0" presStyleCnt="4">
        <dgm:presLayoutVars>
          <dgm:bulletEnabled val="1"/>
        </dgm:presLayoutVars>
      </dgm:prSet>
      <dgm:spPr/>
    </dgm:pt>
    <dgm:pt modelId="{4F485D29-D7A7-49BB-99B6-640ED140FC5A}" type="pres">
      <dgm:prSet presAssocID="{023F3751-08F7-4830-A5DE-12D36BDCE7C6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1" presStyleCnt="4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2" presStyleCnt="4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B514C0B-0A17-492D-9985-D3F5C9F7D9F6}" type="presOf" srcId="{98B34FDD-8EB4-41A3-9414-2E87685DAF6E}" destId="{E78699CD-BC98-49F4-8352-FA9CBAE81F31}" srcOrd="0" destOrd="0" presId="urn:microsoft.com/office/officeart/2005/8/layout/vList5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53B99B23-1724-47CA-AAC4-A7A959188B05}" srcId="{D5062F8B-7935-4C8E-BF3B-2EA1E9CD7B9C}" destId="{DA70DAF4-A219-4A09-A7FD-C0D2AC22CB41}" srcOrd="1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428903E5-869E-4F3D-8EC6-62BBED5E1659}" destId="{98B34FDD-8EB4-41A3-9414-2E87685DAF6E}" srcOrd="0" destOrd="0" parTransId="{8BB92A81-D154-4307-8B5F-A5F287339367}" sibTransId="{6892E6FB-B4A9-46AD-85A5-47ED521C6253}"/>
    <dgm:cxn modelId="{BA2C1227-B0C5-4506-9F3F-74BA613CA24C}" type="presOf" srcId="{C43D0558-819E-478F-BE08-C582A1CED5FE}" destId="{5A1DF56F-913D-4199-B01B-929D5598DF04}" srcOrd="0" destOrd="1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2F7AD438-8E81-4632-AA67-336848297038}" type="presOf" srcId="{8CF4D1BB-88E5-4C37-857F-2DA6077FAFBF}" destId="{E78699CD-BC98-49F4-8352-FA9CBAE81F31}" srcOrd="0" destOrd="1" presId="urn:microsoft.com/office/officeart/2005/8/layout/vList5"/>
    <dgm:cxn modelId="{E5B13561-057D-4333-8114-388393EFEBBD}" type="presOf" srcId="{428903E5-869E-4F3D-8EC6-62BBED5E1659}" destId="{880A63B3-A5E7-47D5-A690-2BC452C46A71}" srcOrd="0" destOrd="0" presId="urn:microsoft.com/office/officeart/2005/8/layout/vList5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05F2078F-24BD-4FC6-B2B6-75B0C6ABA2AE}" srcId="{D5062F8B-7935-4C8E-BF3B-2EA1E9CD7B9C}" destId="{863DDAB7-ED31-4A18-AC4B-EA5C6CC4514D}" srcOrd="2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84E33BB5-05D4-4A9D-925B-A9D2E7D4C5B7}" srcId="{D5062F8B-7935-4C8E-BF3B-2EA1E9CD7B9C}" destId="{428903E5-869E-4F3D-8EC6-62BBED5E1659}" srcOrd="0" destOrd="0" parTransId="{11EB63D1-DB26-4133-B8A0-78B27EBFF6DF}" sibTransId="{023F3751-08F7-4830-A5DE-12D36BDCE7C6}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61EF01CC-38C2-4EFE-BC51-260E30F842D5}" srcId="{DA70DAF4-A219-4A09-A7FD-C0D2AC22CB41}" destId="{C43D0558-819E-478F-BE08-C582A1CED5FE}" srcOrd="1" destOrd="0" parTransId="{566CED44-1535-4AA4-8CF9-C58C98032F9E}" sibTransId="{89E3419F-11A5-465F-A891-729E683B6ED8}"/>
    <dgm:cxn modelId="{88CCA0DA-F970-4B36-A355-9C7F58274AA7}" srcId="{428903E5-869E-4F3D-8EC6-62BBED5E1659}" destId="{8CF4D1BB-88E5-4C37-857F-2DA6077FAFBF}" srcOrd="1" destOrd="0" parTransId="{F828050E-2A12-4FC3-BB1C-92C51952D09D}" sibTransId="{5BA16A64-BC1D-420D-8125-72A0511BF617}"/>
    <dgm:cxn modelId="{C5B709E7-3C4B-4FF5-AC1B-C225CB1E8B14}" srcId="{D5062F8B-7935-4C8E-BF3B-2EA1E9CD7B9C}" destId="{72EE30CB-1CCF-48CE-9823-7948A76F1062}" srcOrd="3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8855E3BC-463D-4CF0-9853-51C25F54996D}" type="presParOf" srcId="{8FCE2995-B1E0-4557-9E16-C3713EE050F4}" destId="{2CD5663A-7474-4811-ACFE-1760B4FA5496}" srcOrd="0" destOrd="0" presId="urn:microsoft.com/office/officeart/2005/8/layout/vList5"/>
    <dgm:cxn modelId="{E3458F83-7036-4F2F-91D7-084BB2A9D4AB}" type="presParOf" srcId="{2CD5663A-7474-4811-ACFE-1760B4FA5496}" destId="{880A63B3-A5E7-47D5-A690-2BC452C46A71}" srcOrd="0" destOrd="0" presId="urn:microsoft.com/office/officeart/2005/8/layout/vList5"/>
    <dgm:cxn modelId="{4F19FCA7-FDC2-421D-99AE-DB83B157EB90}" type="presParOf" srcId="{2CD5663A-7474-4811-ACFE-1760B4FA5496}" destId="{E78699CD-BC98-49F4-8352-FA9CBAE81F31}" srcOrd="1" destOrd="0" presId="urn:microsoft.com/office/officeart/2005/8/layout/vList5"/>
    <dgm:cxn modelId="{E94113BC-4B30-4B77-BFCC-0035CF7E48AE}" type="presParOf" srcId="{8FCE2995-B1E0-4557-9E16-C3713EE050F4}" destId="{4F485D29-D7A7-49BB-99B6-640ED140FC5A}" srcOrd="1" destOrd="0" presId="urn:microsoft.com/office/officeart/2005/8/layout/vList5"/>
    <dgm:cxn modelId="{2E0F593A-303C-49F1-9F62-9C52BC31CD70}" type="presParOf" srcId="{8FCE2995-B1E0-4557-9E16-C3713EE050F4}" destId="{DA6EE6B4-B793-4638-8FE4-2FFFCE2F7458}" srcOrd="2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3" destOrd="0" presId="urn:microsoft.com/office/officeart/2005/8/layout/vList5"/>
    <dgm:cxn modelId="{16D20FE6-3251-4757-BEDC-41918D3436DC}" type="presParOf" srcId="{8FCE2995-B1E0-4557-9E16-C3713EE050F4}" destId="{AEFB63FD-153C-4FD8-A062-804FAFDD7C3C}" srcOrd="4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5" destOrd="0" presId="urn:microsoft.com/office/officeart/2005/8/layout/vList5"/>
    <dgm:cxn modelId="{C971A6B2-7393-406A-AA57-07E4E2B2E79A}" type="presParOf" srcId="{8FCE2995-B1E0-4557-9E16-C3713EE050F4}" destId="{A7A03528-9AFB-40D1-AF48-11F321166A93}" srcOrd="6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C6693-EE01-4AC1-90C2-DEF904C2E4CC}">
      <dsp:nvSpPr>
        <dsp:cNvPr id="0" name=""/>
        <dsp:cNvSpPr/>
      </dsp:nvSpPr>
      <dsp:spPr>
        <a:xfrm rot="5400000">
          <a:off x="5233810" y="-2286400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Design de estrutura física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Seleção de materiais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Design de sistemas de movimento (por exemplo, rodas, pernas, braços)</a:t>
          </a:r>
          <a:endParaRPr lang="pt-BR" sz="800" kern="1200" noProof="0"/>
        </a:p>
      </dsp:txBody>
      <dsp:txXfrm rot="-5400000">
        <a:off x="2890647" y="78857"/>
        <a:ext cx="5116834" cy="408413"/>
      </dsp:txXfrm>
    </dsp:sp>
    <dsp:sp modelId="{E2B4EC07-2D94-425E-869B-097C4BE349A9}">
      <dsp:nvSpPr>
        <dsp:cNvPr id="0" name=""/>
        <dsp:cNvSpPr/>
      </dsp:nvSpPr>
      <dsp:spPr>
        <a:xfrm>
          <a:off x="0" y="187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/>
            <a:t>Design de Mecanismos</a:t>
          </a:r>
          <a:endParaRPr lang="pt-BR" sz="1600" kern="1200" noProof="0"/>
        </a:p>
      </dsp:txBody>
      <dsp:txXfrm>
        <a:off x="27618" y="27805"/>
        <a:ext cx="2835411" cy="510515"/>
      </dsp:txXfrm>
    </dsp:sp>
    <dsp:sp modelId="{9FBC2D9B-4DCB-4B6D-82B0-B226CCD6F9C9}">
      <dsp:nvSpPr>
        <dsp:cNvPr id="0" name=""/>
        <dsp:cNvSpPr/>
      </dsp:nvSpPr>
      <dsp:spPr>
        <a:xfrm rot="5400000">
          <a:off x="5233810" y="-169236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Design de circuitos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Seleção de componentes eletrônicos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Integração de sistemas</a:t>
          </a:r>
          <a:endParaRPr lang="pt-BR" sz="800" kern="1200" noProof="0"/>
        </a:p>
      </dsp:txBody>
      <dsp:txXfrm rot="-5400000">
        <a:off x="2890647" y="672896"/>
        <a:ext cx="5116834" cy="408413"/>
      </dsp:txXfrm>
    </dsp:sp>
    <dsp:sp modelId="{E90F5C4C-5E05-4F06-A3F9-1FC645B61C37}">
      <dsp:nvSpPr>
        <dsp:cNvPr id="0" name=""/>
        <dsp:cNvSpPr/>
      </dsp:nvSpPr>
      <dsp:spPr>
        <a:xfrm>
          <a:off x="0" y="594226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/>
            <a:t>Eletrônica Embarcada</a:t>
          </a:r>
          <a:endParaRPr lang="pt-BR" sz="1600" kern="1200" noProof="0"/>
        </a:p>
      </dsp:txBody>
      <dsp:txXfrm>
        <a:off x="27618" y="621844"/>
        <a:ext cx="2835411" cy="510515"/>
      </dsp:txXfrm>
    </dsp:sp>
    <dsp:sp modelId="{3A3C5CF3-FE0C-4C18-8084-566B0CA4D147}">
      <dsp:nvSpPr>
        <dsp:cNvPr id="0" name=""/>
        <dsp:cNvSpPr/>
      </dsp:nvSpPr>
      <dsp:spPr>
        <a:xfrm rot="5400000">
          <a:off x="5233810" y="-109832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Processadores e microcontroladores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Redes de comunicação e protocolos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Sistemas operacionais e software embarcado</a:t>
          </a:r>
          <a:endParaRPr lang="pt-BR" sz="800" kern="1200" noProof="0"/>
        </a:p>
      </dsp:txBody>
      <dsp:txXfrm rot="-5400000">
        <a:off x="2890647" y="1266935"/>
        <a:ext cx="5116834" cy="408413"/>
      </dsp:txXfrm>
    </dsp:sp>
    <dsp:sp modelId="{085787BB-D985-4F5A-8638-FF2E1276611D}">
      <dsp:nvSpPr>
        <dsp:cNvPr id="0" name=""/>
        <dsp:cNvSpPr/>
      </dsp:nvSpPr>
      <dsp:spPr>
        <a:xfrm>
          <a:off x="0" y="1188265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/>
            <a:t>Computação e Redes</a:t>
          </a:r>
          <a:endParaRPr lang="pt-BR" sz="1600" kern="1200" noProof="0"/>
        </a:p>
      </dsp:txBody>
      <dsp:txXfrm>
        <a:off x="27618" y="1215883"/>
        <a:ext cx="2835411" cy="510515"/>
      </dsp:txXfrm>
    </dsp:sp>
    <dsp:sp modelId="{629DA292-C147-424B-B7C6-743010BBAD98}">
      <dsp:nvSpPr>
        <dsp:cNvPr id="0" name=""/>
        <dsp:cNvSpPr/>
      </dsp:nvSpPr>
      <dsp:spPr>
        <a:xfrm rot="5400000">
          <a:off x="5233810" y="-50428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Seleção e integração de sensores (por exemplo, sensores de distância, sensores de temperatura)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Atuadores (por exemplo, motores, servos)</a:t>
          </a:r>
          <a:endParaRPr lang="pt-BR" sz="800" kern="1200" noProof="0"/>
        </a:p>
      </dsp:txBody>
      <dsp:txXfrm rot="-5400000">
        <a:off x="2890647" y="1860974"/>
        <a:ext cx="5116834" cy="408413"/>
      </dsp:txXfrm>
    </dsp:sp>
    <dsp:sp modelId="{5D9700AC-1CF2-4FA9-85E1-119C6C4B6769}">
      <dsp:nvSpPr>
        <dsp:cNvPr id="0" name=""/>
        <dsp:cNvSpPr/>
      </dsp:nvSpPr>
      <dsp:spPr>
        <a:xfrm>
          <a:off x="0" y="1782304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/>
            <a:t>Sensores e Atuadores</a:t>
          </a:r>
          <a:endParaRPr lang="pt-BR" sz="1600" kern="1200" noProof="0"/>
        </a:p>
      </dsp:txBody>
      <dsp:txXfrm>
        <a:off x="27618" y="1809922"/>
        <a:ext cx="2835411" cy="510515"/>
      </dsp:txXfrm>
    </dsp:sp>
    <dsp:sp modelId="{5A1DF56F-913D-4199-B01B-929D5598DF04}">
      <dsp:nvSpPr>
        <dsp:cNvPr id="0" name=""/>
        <dsp:cNvSpPr/>
      </dsp:nvSpPr>
      <dsp:spPr>
        <a:xfrm rot="5400000">
          <a:off x="5233810" y="89754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Teoria de controle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Algoritmos de controle (por exemplo, PID)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Controle em tempo real</a:t>
          </a:r>
          <a:endParaRPr lang="pt-BR" sz="800" kern="1200" noProof="0"/>
        </a:p>
      </dsp:txBody>
      <dsp:txXfrm rot="-5400000">
        <a:off x="2890647" y="2455011"/>
        <a:ext cx="5116834" cy="408413"/>
      </dsp:txXfrm>
    </dsp:sp>
    <dsp:sp modelId="{55EB8CE0-344B-4849-8A39-8FCF9A712465}">
      <dsp:nvSpPr>
        <dsp:cNvPr id="0" name=""/>
        <dsp:cNvSpPr/>
      </dsp:nvSpPr>
      <dsp:spPr>
        <a:xfrm>
          <a:off x="0" y="2376343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/>
            <a:t>Controle</a:t>
          </a:r>
          <a:endParaRPr lang="pt-BR" sz="1600" kern="1200" noProof="0"/>
        </a:p>
      </dsp:txBody>
      <dsp:txXfrm>
        <a:off x="27618" y="2403961"/>
        <a:ext cx="2835411" cy="510515"/>
      </dsp:txXfrm>
    </dsp:sp>
    <dsp:sp modelId="{75ABEA41-4998-4D42-B37E-00E548820B2A}">
      <dsp:nvSpPr>
        <dsp:cNvPr id="0" name=""/>
        <dsp:cNvSpPr/>
      </dsp:nvSpPr>
      <dsp:spPr>
        <a:xfrm rot="5400000">
          <a:off x="5233810" y="68379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Algoritmos de planejamento de trajetória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Tomada de decisão autônoma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Aprendizado de máquina e IA para seleção de ações</a:t>
          </a:r>
          <a:endParaRPr lang="pt-BR" sz="800" kern="1200" noProof="0"/>
        </a:p>
      </dsp:txBody>
      <dsp:txXfrm rot="-5400000">
        <a:off x="2890647" y="3049050"/>
        <a:ext cx="5116834" cy="408413"/>
      </dsp:txXfrm>
    </dsp:sp>
    <dsp:sp modelId="{E9F6A10C-D92E-494D-BADC-C882812A064B}">
      <dsp:nvSpPr>
        <dsp:cNvPr id="0" name=""/>
        <dsp:cNvSpPr/>
      </dsp:nvSpPr>
      <dsp:spPr>
        <a:xfrm>
          <a:off x="0" y="2970382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/>
            <a:t>Planejamento e Seleção de Ações</a:t>
          </a:r>
          <a:endParaRPr lang="pt-BR" sz="1600" kern="1200" noProof="0"/>
        </a:p>
      </dsp:txBody>
      <dsp:txXfrm>
        <a:off x="27618" y="2998000"/>
        <a:ext cx="2835411" cy="510515"/>
      </dsp:txXfrm>
    </dsp:sp>
    <dsp:sp modelId="{2FF90DED-7AB8-425F-9E70-4B955F7AB811}">
      <dsp:nvSpPr>
        <dsp:cNvPr id="0" name=""/>
        <dsp:cNvSpPr/>
      </dsp:nvSpPr>
      <dsp:spPr>
        <a:xfrm rot="5400000">
          <a:off x="5233810" y="127783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Processamento de imagem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Reconhecimento de objetos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Navegação baseada em visão</a:t>
          </a:r>
          <a:endParaRPr lang="pt-BR" sz="800" kern="1200" noProof="0"/>
        </a:p>
      </dsp:txBody>
      <dsp:txXfrm rot="-5400000">
        <a:off x="2890647" y="3643089"/>
        <a:ext cx="5116834" cy="408413"/>
      </dsp:txXfrm>
    </dsp:sp>
    <dsp:sp modelId="{F36F0AE0-44DA-4622-AF47-AFE1403DC508}">
      <dsp:nvSpPr>
        <dsp:cNvPr id="0" name=""/>
        <dsp:cNvSpPr/>
      </dsp:nvSpPr>
      <dsp:spPr>
        <a:xfrm>
          <a:off x="0" y="3564421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/>
            <a:t>Visão Robótica</a:t>
          </a:r>
          <a:endParaRPr lang="pt-BR" sz="1600" kern="1200" noProof="0"/>
        </a:p>
      </dsp:txBody>
      <dsp:txXfrm>
        <a:off x="27618" y="3592039"/>
        <a:ext cx="2835411" cy="510515"/>
      </dsp:txXfrm>
    </dsp:sp>
    <dsp:sp modelId="{2F5B2F36-C3AE-4B42-BA63-C4E724E8E813}">
      <dsp:nvSpPr>
        <dsp:cNvPr id="0" name=""/>
        <dsp:cNvSpPr/>
      </dsp:nvSpPr>
      <dsp:spPr>
        <a:xfrm rot="5400000">
          <a:off x="5233810" y="187187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Design de interface do usuário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Comunicação homem-máquina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Segurança na interação com humanos</a:t>
          </a:r>
          <a:endParaRPr lang="pt-BR" sz="800" kern="1200" noProof="0" dirty="0"/>
        </a:p>
      </dsp:txBody>
      <dsp:txXfrm rot="-5400000">
        <a:off x="2890647" y="4237128"/>
        <a:ext cx="5116834" cy="408413"/>
      </dsp:txXfrm>
    </dsp:sp>
    <dsp:sp modelId="{68941AAD-F5D5-4A7E-B2D2-D31BB6778818}">
      <dsp:nvSpPr>
        <dsp:cNvPr id="0" name=""/>
        <dsp:cNvSpPr/>
      </dsp:nvSpPr>
      <dsp:spPr>
        <a:xfrm>
          <a:off x="0" y="4158460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/>
            <a:t>Interação Humano-Robô</a:t>
          </a:r>
          <a:endParaRPr lang="pt-BR" sz="1600" kern="1200" noProof="0"/>
        </a:p>
      </dsp:txBody>
      <dsp:txXfrm>
        <a:off x="27618" y="4186078"/>
        <a:ext cx="2835411" cy="510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699CD-BC98-49F4-8352-FA9CBAE81F31}">
      <dsp:nvSpPr>
        <dsp:cNvPr id="0" name=""/>
        <dsp:cNvSpPr/>
      </dsp:nvSpPr>
      <dsp:spPr>
        <a:xfrm rot="5400000">
          <a:off x="5005203" y="-1998464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Seleção e integração de sensores (por exemplo, sensores de distância, sensores de temperatura)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pt-BR" sz="1600" kern="1200" noProof="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160506"/>
        <a:ext cx="5094514" cy="820987"/>
      </dsp:txXfrm>
    </dsp:sp>
    <dsp:sp modelId="{880A63B3-A5E7-47D5-A690-2BC452C46A71}">
      <dsp:nvSpPr>
        <dsp:cNvPr id="0" name=""/>
        <dsp:cNvSpPr/>
      </dsp:nvSpPr>
      <dsp:spPr>
        <a:xfrm>
          <a:off x="0" y="23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 dirty="0"/>
            <a:t>Sensores e Atuadores</a:t>
          </a:r>
          <a:endParaRPr lang="pt-BR" sz="2800" kern="1200" noProof="0" dirty="0"/>
        </a:p>
      </dsp:txBody>
      <dsp:txXfrm>
        <a:off x="55517" y="57881"/>
        <a:ext cx="2779613" cy="1026235"/>
      </dsp:txXfrm>
    </dsp:sp>
    <dsp:sp modelId="{5A1DF56F-913D-4199-B01B-929D5598DF04}">
      <dsp:nvSpPr>
        <dsp:cNvPr id="0" name=""/>
        <dsp:cNvSpPr/>
      </dsp:nvSpPr>
      <dsp:spPr>
        <a:xfrm rot="5400000">
          <a:off x="5005203" y="-804331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Algoritmos de controle (por exemplo, PID)</a:t>
          </a:r>
          <a:endParaRPr lang="pt-BR" sz="1600" b="0" i="0" kern="1200" noProof="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</a:p>
      </dsp:txBody>
      <dsp:txXfrm rot="-5400000">
        <a:off x="2890647" y="1354639"/>
        <a:ext cx="5094514" cy="820987"/>
      </dsp:txXfrm>
    </dsp:sp>
    <dsp:sp modelId="{55EB8CE0-344B-4849-8A39-8FCF9A712465}">
      <dsp:nvSpPr>
        <dsp:cNvPr id="0" name=""/>
        <dsp:cNvSpPr/>
      </dsp:nvSpPr>
      <dsp:spPr>
        <a:xfrm>
          <a:off x="0" y="1196497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/>
            <a:t>Controle</a:t>
          </a:r>
          <a:endParaRPr lang="pt-BR" sz="2800" kern="1200" noProof="0"/>
        </a:p>
      </dsp:txBody>
      <dsp:txXfrm>
        <a:off x="55517" y="1252014"/>
        <a:ext cx="2779613" cy="1026235"/>
      </dsp:txXfrm>
    </dsp:sp>
    <dsp:sp modelId="{75ABEA41-4998-4D42-B37E-00E548820B2A}">
      <dsp:nvSpPr>
        <dsp:cNvPr id="0" name=""/>
        <dsp:cNvSpPr/>
      </dsp:nvSpPr>
      <dsp:spPr>
        <a:xfrm rot="5400000">
          <a:off x="5005203" y="389802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/>
            <a:t>Algoritmos de planejamento de trajetória</a:t>
          </a:r>
          <a:endParaRPr lang="pt-BR" sz="1600" kern="1200" noProof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/>
            <a:t>Tomada de decisão autônoma</a:t>
          </a:r>
          <a:endParaRPr lang="pt-BR" sz="1600" kern="1200" noProof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pt-BR" sz="1600" kern="1200" noProof="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2548772"/>
        <a:ext cx="5094514" cy="820987"/>
      </dsp:txXfrm>
    </dsp:sp>
    <dsp:sp modelId="{E9F6A10C-D92E-494D-BADC-C882812A064B}">
      <dsp:nvSpPr>
        <dsp:cNvPr id="0" name=""/>
        <dsp:cNvSpPr/>
      </dsp:nvSpPr>
      <dsp:spPr>
        <a:xfrm>
          <a:off x="0" y="2390631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/>
            <a:t>Planejamento e Seleção de Ações</a:t>
          </a:r>
          <a:endParaRPr lang="pt-BR" sz="2800" kern="1200" noProof="0"/>
        </a:p>
      </dsp:txBody>
      <dsp:txXfrm>
        <a:off x="55517" y="2446148"/>
        <a:ext cx="2779613" cy="1026235"/>
      </dsp:txXfrm>
    </dsp:sp>
    <dsp:sp modelId="{2FF90DED-7AB8-425F-9E70-4B955F7AB811}">
      <dsp:nvSpPr>
        <dsp:cNvPr id="0" name=""/>
        <dsp:cNvSpPr/>
      </dsp:nvSpPr>
      <dsp:spPr>
        <a:xfrm rot="5400000">
          <a:off x="5005203" y="1583935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Processamento de imagem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Reconhecimento de objetos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Navegação baseada em visão</a:t>
          </a:r>
          <a:endParaRPr lang="pt-BR" sz="1600" kern="1200" noProof="0" dirty="0"/>
        </a:p>
      </dsp:txBody>
      <dsp:txXfrm rot="-5400000">
        <a:off x="2890647" y="3742905"/>
        <a:ext cx="5094514" cy="820987"/>
      </dsp:txXfrm>
    </dsp:sp>
    <dsp:sp modelId="{F36F0AE0-44DA-4622-AF47-AFE1403DC508}">
      <dsp:nvSpPr>
        <dsp:cNvPr id="0" name=""/>
        <dsp:cNvSpPr/>
      </dsp:nvSpPr>
      <dsp:spPr>
        <a:xfrm>
          <a:off x="0" y="35847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/>
            <a:t>Visão Robótica</a:t>
          </a:r>
          <a:endParaRPr lang="pt-BR" sz="2800" kern="1200" noProof="0"/>
        </a:p>
      </dsp:txBody>
      <dsp:txXfrm>
        <a:off x="55517" y="3640281"/>
        <a:ext cx="2779613" cy="1026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Padrão da indústria e academia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Primeira versão lançada em 2009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02/02/2025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02/02/2025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02/02/2025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02/02/2025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02/02/2025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02-Feb-25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02/02/2025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enewseurope.com/news/uv-laden-disinfection-robots-clean-hospitals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list=PL6wMum5UsYvYpbhQALOcbhzXYTt3qnzqA&amp;time_continue=75&amp;v=VgJGT0nId98&amp;feature=emb_title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youtu.be/R4IDa3EXvMc?t=38" TargetMode="Externa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evlife.insper-comp.com.br/aulas/buscando-ajuda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insper.github.io/robotica-computacional/modulos/01-intro/atividades/guias-infra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00437021400135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mAGHZzgGPr" TargetMode="External"/><Relationship Id="rId2" Type="http://schemas.openxmlformats.org/officeDocument/2006/relationships/hyperlink" Target="https://insper.github.io/robotica-computacional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insper.github.io/robotica-computacional/modulos/01-intro/atividades/atividade-dia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5" y="2838146"/>
            <a:ext cx="7343775" cy="1295399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600"/>
              </a:spcAft>
              <a:defRPr/>
            </a:pPr>
            <a:r>
              <a:rPr lang="pt-BR" noProof="0" dirty="0">
                <a:latin typeface="Verdana"/>
                <a:cs typeface="Verdana"/>
              </a:rPr>
              <a:t>Robótica Computacional</a:t>
            </a:r>
          </a:p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028D362B-41E3-CE32-87D1-61F6C36D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noProof="0" dirty="0"/>
              <a:t>Sensores de um Carro Autônomo</a:t>
            </a:r>
          </a:p>
        </p:txBody>
      </p:sp>
      <p:pic>
        <p:nvPicPr>
          <p:cNvPr id="1026" name="Picture 2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0B79BE04-6E69-0A0C-5AE8-BD06AC719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r="9151"/>
          <a:stretch/>
        </p:blipFill>
        <p:spPr bwMode="auto">
          <a:xfrm>
            <a:off x="3089" y="1628800"/>
            <a:ext cx="9157021" cy="504056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1ED76C7D-ED9D-9598-B948-1ED1DB370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1987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04D93-449B-CFA8-D2D0-5E524858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pt-BR" noProof="0" dirty="0"/>
              <a:t>Lidar</a:t>
            </a:r>
          </a:p>
        </p:txBody>
      </p:sp>
      <p:pic>
        <p:nvPicPr>
          <p:cNvPr id="2050" name="Picture 2" descr="Autonomous vehicles: A look at the future of self-driving cars">
            <a:extLst>
              <a:ext uri="{FF2B5EF4-FFF2-40B4-BE49-F238E27FC236}">
                <a16:creationId xmlns:a16="http://schemas.microsoft.com/office/drawing/2014/main" id="{E2D5FC11-0CEF-2925-79CE-3E00000A1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9" b="13303"/>
          <a:stretch/>
        </p:blipFill>
        <p:spPr bwMode="auto">
          <a:xfrm>
            <a:off x="657225" y="1485900"/>
            <a:ext cx="8029575" cy="47243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5" name="Text Placeholder 3">
            <a:extLst>
              <a:ext uri="{FF2B5EF4-FFF2-40B4-BE49-F238E27FC236}">
                <a16:creationId xmlns:a16="http://schemas.microsoft.com/office/drawing/2014/main" id="{DA34B665-A25C-C166-664C-712CEE73E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88247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4029841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9668" y="2166938"/>
            <a:ext cx="1733921" cy="1149025"/>
          </a:xfrm>
          <a:prstGeom prst="rect">
            <a:avLst/>
          </a:prstGeom>
        </p:spPr>
      </p:pic>
      <p:sp>
        <p:nvSpPr>
          <p:cNvPr id="1622400568" name="Title 1"/>
          <p:cNvSpPr>
            <a:spLocks noGrp="1"/>
          </p:cNvSpPr>
          <p:nvPr>
            <p:ph type="title"/>
          </p:nvPr>
        </p:nvSpPr>
        <p:spPr bwMode="auto">
          <a:xfrm>
            <a:off x="263716" y="325932"/>
            <a:ext cx="8229600" cy="619124"/>
          </a:xfrm>
        </p:spPr>
        <p:txBody>
          <a:bodyPr/>
          <a:lstStyle/>
          <a:p>
            <a:pPr>
              <a:defRPr/>
            </a:pPr>
            <a:r>
              <a:rPr lang="pt-BR" noProof="0" dirty="0"/>
              <a:t>Oportunidades</a:t>
            </a:r>
          </a:p>
        </p:txBody>
      </p:sp>
      <p:sp>
        <p:nvSpPr>
          <p:cNvPr id="210975595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>
              <a:defRPr/>
            </a:pPr>
            <a:endParaRPr lang="pt-BR" noProof="0" dirty="0"/>
          </a:p>
        </p:txBody>
      </p:sp>
      <p:sp>
        <p:nvSpPr>
          <p:cNvPr id="106636863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  <p:pic>
        <p:nvPicPr>
          <p:cNvPr id="613960854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57431" y="3875202"/>
            <a:ext cx="2635885" cy="1884726"/>
          </a:xfrm>
          <a:prstGeom prst="rect">
            <a:avLst/>
          </a:prstGeom>
        </p:spPr>
      </p:pic>
      <p:sp>
        <p:nvSpPr>
          <p:cNvPr id="854206799" name="Rectangle 7"/>
          <p:cNvSpPr/>
          <p:nvPr/>
        </p:nvSpPr>
        <p:spPr bwMode="auto">
          <a:xfrm>
            <a:off x="5737069" y="5759928"/>
            <a:ext cx="3308661" cy="64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u="sng" noProof="0" dirty="0">
                <a:solidFill>
                  <a:srgbClr val="BBBBBB"/>
                </a:solidFill>
                <a:latin typeface="Roboto"/>
                <a:hlinkClick r:id="rId4" tooltip="https://youtu.be/R4IDa3EXvMc?t=38"/>
              </a:rPr>
              <a:t>https://youtu.be/R4IDa3EXvMc</a:t>
            </a:r>
            <a:endParaRPr lang="pt-BR" noProof="0" dirty="0">
              <a:solidFill>
                <a:srgbClr val="BBBBBB"/>
              </a:solidFill>
              <a:latin typeface="Roboto"/>
            </a:endParaRPr>
          </a:p>
          <a:p>
            <a:pPr>
              <a:defRPr/>
            </a:pPr>
            <a:endParaRPr lang="pt-BR" noProof="0" dirty="0"/>
          </a:p>
        </p:txBody>
      </p:sp>
      <p:pic>
        <p:nvPicPr>
          <p:cNvPr id="450271065" name="Content Placeholder 4"/>
          <p:cNvPicPr>
            <a:picLocks noGrp="1" noChangeAspect="1"/>
          </p:cNvPicPr>
          <p:nvPr/>
        </p:nvPicPr>
        <p:blipFill>
          <a:blip r:embed="rId5"/>
          <a:stretch/>
        </p:blipFill>
        <p:spPr bwMode="auto">
          <a:xfrm>
            <a:off x="626521" y="3875202"/>
            <a:ext cx="4371234" cy="2340852"/>
          </a:xfrm>
          <a:prstGeom prst="rect">
            <a:avLst/>
          </a:prstGeom>
        </p:spPr>
      </p:pic>
      <p:sp>
        <p:nvSpPr>
          <p:cNvPr id="2071632964" name="CaixaDeTexto 2071632963"/>
          <p:cNvSpPr txBox="1"/>
          <p:nvPr/>
        </p:nvSpPr>
        <p:spPr bwMode="auto">
          <a:xfrm>
            <a:off x="490578" y="6319172"/>
            <a:ext cx="464455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pt-BR" u="sng" noProof="0" dirty="0">
                <a:hlinkClick r:id="rId6" tooltip="https://www.youtube.com/watch?list=PL6wMum5UsYvYpbhQALOcbhzXYTt3qnzqA&amp;time_continue=75&amp;v=VgJGT0nId98&amp;feature=emb_title"/>
              </a:rPr>
              <a:t>DARPA </a:t>
            </a:r>
            <a:r>
              <a:rPr lang="pt-BR" u="sng" noProof="0" dirty="0" err="1">
                <a:hlinkClick r:id="rId6" tooltip="https://www.youtube.com/watch?list=PL6wMum5UsYvYpbhQALOcbhzXYTt3qnzqA&amp;time_continue=75&amp;v=VgJGT0nId98&amp;feature=emb_title"/>
              </a:rPr>
              <a:t>Subterrean</a:t>
            </a:r>
            <a:r>
              <a:rPr lang="pt-BR" u="sng" noProof="0" dirty="0">
                <a:hlinkClick r:id="rId6" tooltip="https://www.youtube.com/watch?list=PL6wMum5UsYvYpbhQALOcbhzXYTt3qnzqA&amp;time_continue=75&amp;v=VgJGT0nId98&amp;feature=emb_title"/>
              </a:rPr>
              <a:t> </a:t>
            </a:r>
            <a:r>
              <a:rPr lang="pt-BR" u="sng" noProof="0" dirty="0" err="1">
                <a:hlinkClick r:id="rId6" tooltip="https://www.youtube.com/watch?list=PL6wMum5UsYvYpbhQALOcbhzXYTt3qnzqA&amp;time_continue=75&amp;v=VgJGT0nId98&amp;feature=emb_title"/>
              </a:rPr>
              <a:t>Challenge</a:t>
            </a:r>
            <a:r>
              <a:rPr lang="pt-BR" u="sng" noProof="0" dirty="0">
                <a:hlinkClick r:id="rId6" tooltip="https://www.youtube.com/watch?list=PL6wMum5UsYvYpbhQALOcbhzXYTt3qnzqA&amp;time_continue=75&amp;v=VgJGT0nId98&amp;feature=emb_title"/>
              </a:rPr>
              <a:t> </a:t>
            </a:r>
            <a:endParaRPr lang="pt-BR" noProof="0" dirty="0"/>
          </a:p>
        </p:txBody>
      </p:sp>
      <p:grpSp>
        <p:nvGrpSpPr>
          <p:cNvPr id="1257095616" name="Agrupar 1257095615"/>
          <p:cNvGrpSpPr/>
          <p:nvPr/>
        </p:nvGrpSpPr>
        <p:grpSpPr bwMode="auto">
          <a:xfrm>
            <a:off x="5314185" y="1224917"/>
            <a:ext cx="3179131" cy="2267953"/>
            <a:chOff x="0" y="0"/>
            <a:chExt cx="3179131" cy="2267953"/>
          </a:xfrm>
        </p:grpSpPr>
        <p:pic>
          <p:nvPicPr>
            <p:cNvPr id="1789145144" name="Picture 2"/>
            <p:cNvPicPr>
              <a:picLocks noChangeAspect="1" noChangeArrowheads="1"/>
            </p:cNvPicPr>
            <p:nvPr/>
          </p:nvPicPr>
          <p:blipFill>
            <a:blip r:embed="rId7"/>
            <a:stretch/>
          </p:blipFill>
          <p:spPr bwMode="auto">
            <a:xfrm>
              <a:off x="229371" y="0"/>
              <a:ext cx="2720387" cy="1920273"/>
            </a:xfrm>
            <a:prstGeom prst="rect">
              <a:avLst/>
            </a:prstGeom>
            <a:noFill/>
          </p:spPr>
        </p:pic>
        <p:sp>
          <p:nvSpPr>
            <p:cNvPr id="605510209" name="CaixaDeTexto 605510208"/>
            <p:cNvSpPr txBox="1"/>
            <p:nvPr/>
          </p:nvSpPr>
          <p:spPr bwMode="auto">
            <a:xfrm>
              <a:off x="0" y="1902157"/>
              <a:ext cx="3179131" cy="36579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l">
                <a:defRPr/>
              </a:pPr>
              <a:r>
                <a:rPr lang="pt-BR" u="sng" noProof="0" dirty="0">
                  <a:hlinkClick r:id="rId8" tooltip="https://www.eenewseurope.com/news/uv-laden-disinfection-robots-clean-hospitals"/>
                </a:rPr>
                <a:t>Robôs </a:t>
              </a:r>
              <a:r>
                <a:rPr lang="pt-BR" u="sng" noProof="0" dirty="0" err="1">
                  <a:hlinkClick r:id="rId8" tooltip="https://www.eenewseurope.com/news/uv-laden-disinfection-robots-clean-hospitals"/>
                </a:rPr>
                <a:t>desinfectionam</a:t>
              </a:r>
              <a:r>
                <a:rPr lang="pt-BR" u="sng" noProof="0" dirty="0">
                  <a:hlinkClick r:id="rId8" tooltip="https://www.eenewseurope.com/news/uv-laden-disinfection-robots-clean-hospitals"/>
                </a:rPr>
                <a:t> hospitais</a:t>
              </a:r>
              <a:endParaRPr lang="pt-BR" noProof="0" dirty="0"/>
            </a:p>
          </p:txBody>
        </p:sp>
      </p:grpSp>
      <p:pic>
        <p:nvPicPr>
          <p:cNvPr id="521199030" name="Imagem 521199029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2179253" y="1330295"/>
            <a:ext cx="3194818" cy="16732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33650"/>
            <a:ext cx="6858000" cy="1790700"/>
          </a:xfrm>
        </p:spPr>
        <p:txBody>
          <a:bodyPr/>
          <a:lstStyle/>
          <a:p>
            <a:r>
              <a:rPr lang="pt-BR" noProof="0" dirty="0"/>
              <a:t>Robótica Computacional</a:t>
            </a:r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>
              <a:spcAft>
                <a:spcPts val="450"/>
              </a:spcAft>
              <a:defRPr/>
            </a:pPr>
            <a:fld id="{FA3AAB12-BB6E-1B4F-AF2F-E6C37C68B919}" type="slidenum">
              <a:rPr lang="pt-BR" noProof="0" smtClean="0"/>
              <a:pPr>
                <a:spcAft>
                  <a:spcPts val="450"/>
                </a:spcAft>
                <a:defRPr/>
              </a:pPr>
              <a:t>13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33230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9"/>
            <a:ext cx="8229600" cy="6191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Visão Geral do Semestre</a:t>
            </a:r>
          </a:p>
        </p:txBody>
      </p:sp>
      <p:sp>
        <p:nvSpPr>
          <p:cNvPr id="4407152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4" y="85725"/>
            <a:ext cx="7229475" cy="352424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21290245" name="Retângulo: Cantos Arredondados 21290244"/>
          <p:cNvSpPr/>
          <p:nvPr/>
        </p:nvSpPr>
        <p:spPr bwMode="auto">
          <a:xfrm>
            <a:off x="657223" y="1667626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2044269725" name="Retângulo 2044269724"/>
          <p:cNvSpPr/>
          <p:nvPr/>
        </p:nvSpPr>
        <p:spPr bwMode="auto">
          <a:xfrm>
            <a:off x="895039" y="1844515"/>
            <a:ext cx="432392" cy="432392"/>
          </a:xfrm>
          <a:prstGeom prst="rect">
            <a:avLst/>
          </a:prstGeom>
          <a:blipFill>
            <a:blip r:embed="rId2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219896421" name="Retângulo 1219896420"/>
          <p:cNvSpPr/>
          <p:nvPr/>
        </p:nvSpPr>
        <p:spPr bwMode="auto">
          <a:xfrm>
            <a:off x="1565248" y="1667626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Básico de visão e ROS</a:t>
            </a:r>
          </a:p>
        </p:txBody>
      </p:sp>
      <p:sp>
        <p:nvSpPr>
          <p:cNvPr id="1966352193" name="Retângulo: Cantos Arredondados 1966352192"/>
          <p:cNvSpPr/>
          <p:nvPr/>
        </p:nvSpPr>
        <p:spPr bwMode="auto">
          <a:xfrm>
            <a:off x="657223" y="2650339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1450092380" name="Retângulo 1450092379"/>
          <p:cNvSpPr/>
          <p:nvPr/>
        </p:nvSpPr>
        <p:spPr bwMode="auto">
          <a:xfrm>
            <a:off x="895039" y="2827227"/>
            <a:ext cx="432392" cy="432392"/>
          </a:xfrm>
          <a:prstGeom prst="rect">
            <a:avLst/>
          </a:prstGeom>
          <a:blipFill>
            <a:blip r:embed="rId3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760156469" name="Retângulo 760156468"/>
          <p:cNvSpPr/>
          <p:nvPr/>
        </p:nvSpPr>
        <p:spPr bwMode="auto">
          <a:xfrm>
            <a:off x="1565248" y="2650339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APS - Verificação do aprendizado</a:t>
            </a:r>
          </a:p>
        </p:txBody>
      </p:sp>
      <p:sp>
        <p:nvSpPr>
          <p:cNvPr id="975785374" name="Retângulo: Cantos Arredondados 975785373"/>
          <p:cNvSpPr/>
          <p:nvPr/>
        </p:nvSpPr>
        <p:spPr bwMode="auto">
          <a:xfrm>
            <a:off x="657223" y="363305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1201750832" name="Retângulo 1201750831"/>
          <p:cNvSpPr/>
          <p:nvPr/>
        </p:nvSpPr>
        <p:spPr bwMode="auto">
          <a:xfrm>
            <a:off x="895039" y="3809939"/>
            <a:ext cx="432392" cy="432392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78574670" name="Retângulo 178574669"/>
          <p:cNvSpPr/>
          <p:nvPr/>
        </p:nvSpPr>
        <p:spPr bwMode="auto">
          <a:xfrm>
            <a:off x="1565248" y="3633051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AI (ROS 2 Básico e Visão)</a:t>
            </a:r>
          </a:p>
        </p:txBody>
      </p:sp>
      <p:sp>
        <p:nvSpPr>
          <p:cNvPr id="2112056746" name="Retângulo: Cantos Arredondados 2112056745"/>
          <p:cNvSpPr/>
          <p:nvPr/>
        </p:nvSpPr>
        <p:spPr bwMode="auto">
          <a:xfrm>
            <a:off x="657223" y="4615763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311338985" name="Retângulo 311338984"/>
          <p:cNvSpPr/>
          <p:nvPr/>
        </p:nvSpPr>
        <p:spPr bwMode="auto">
          <a:xfrm>
            <a:off x="895039" y="4792651"/>
            <a:ext cx="432392" cy="432392"/>
          </a:xfrm>
          <a:prstGeom prst="rect">
            <a:avLst/>
          </a:prstGeom>
          <a:blipFill>
            <a:blip r:embed="rId5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178536535" name="Retângulo 1178536534"/>
          <p:cNvSpPr/>
          <p:nvPr/>
        </p:nvSpPr>
        <p:spPr bwMode="auto">
          <a:xfrm>
            <a:off x="1565248" y="4615763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Projeto: missão robótica</a:t>
            </a:r>
          </a:p>
        </p:txBody>
      </p:sp>
      <p:sp>
        <p:nvSpPr>
          <p:cNvPr id="1680409386" name="Retângulo: Cantos Arredondados 1680409385"/>
          <p:cNvSpPr/>
          <p:nvPr/>
        </p:nvSpPr>
        <p:spPr bwMode="auto">
          <a:xfrm>
            <a:off x="657222" y="559146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1649656432" name="Retângulo 1649656431"/>
          <p:cNvSpPr/>
          <p:nvPr/>
        </p:nvSpPr>
        <p:spPr bwMode="auto">
          <a:xfrm>
            <a:off x="895038" y="5768349"/>
            <a:ext cx="432391" cy="432391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87065968" name="Retângulo 187065967"/>
          <p:cNvSpPr/>
          <p:nvPr/>
        </p:nvSpPr>
        <p:spPr bwMode="auto">
          <a:xfrm>
            <a:off x="1565247" y="5591461"/>
            <a:ext cx="7121547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1" tIns="83201" rIns="83201" bIns="83201" numCol="1" spcCol="1267" anchor="ctr" anchorCtr="0">
            <a:noAutofit/>
          </a:bodyPr>
          <a:lstStyle/>
          <a:p>
            <a:pPr marL="0" lvl="0" indent="0" algn="l" defTabSz="84454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AF (ROS 2)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Papel de Robótica no Curso</a:t>
            </a:r>
          </a:p>
        </p:txBody>
      </p:sp>
      <p:sp>
        <p:nvSpPr>
          <p:cNvPr id="12044614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Resolver um problema </a:t>
            </a:r>
          </a:p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 lang="pt-BR" noProof="0" dirty="0"/>
              <a:t>Não trivial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 lang="pt-BR" noProof="0" dirty="0"/>
              <a:t>Combinando recursos (tutoriais, códigos de exemplo, </a:t>
            </a:r>
            <a:r>
              <a:rPr lang="pt-BR" noProof="0" dirty="0" err="1"/>
              <a:t>etc</a:t>
            </a:r>
            <a:r>
              <a:rPr lang="pt-BR" noProof="0" dirty="0"/>
              <a:t>) simples em uma solução complexa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 lang="pt-BR" noProof="0" dirty="0"/>
              <a:t>Utilizando bibliotecas escritas por terceiros e que temos um domínio superficial do funcionamento</a:t>
            </a:r>
          </a:p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Primeiro contato com computação envolvendo hardware e todos os desafios que isso traz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878578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Atividades</a:t>
            </a:r>
          </a:p>
        </p:txBody>
      </p:sp>
      <p:sp>
        <p:nvSpPr>
          <p:cNvPr id="1972710773" name="Text Placeholder 2">
            <a:extLst>
              <a:ext uri="{FF2B5EF4-FFF2-40B4-BE49-F238E27FC236}">
                <a16:creationId xmlns:a16="http://schemas.microsoft.com/office/drawing/2014/main" id="{503A9C57-65A4-EA5C-1097-45D9FFCB4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sp>
        <p:nvSpPr>
          <p:cNvPr id="1770908331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pt-BR" noProof="0" dirty="0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Atividades de sala (desafios após alguma expositiva, completar um roteiro guiado, não obrigatórias mas úteis para aprender)</a:t>
            </a:r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APS (atividade focada em praticar algum conceito já visto em sala)</a:t>
            </a:r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Projeto</a:t>
            </a:r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 noProof="0" dirty="0"/>
          </a:p>
        </p:txBody>
      </p:sp>
      <p:pic>
        <p:nvPicPr>
          <p:cNvPr id="142515648" name="Imagem 142515647" descr="Tela de jogo de vídeo game&#10;&#10;Descrição gerada automaticamente com confiança média"/>
          <p:cNvPicPr>
            <a:picLocks noChangeAspect="1"/>
          </p:cNvPicPr>
          <p:nvPr/>
        </p:nvPicPr>
        <p:blipFill rotWithShape="1">
          <a:blip r:embed="rId2"/>
          <a:srcRect l="23367" r="25464" b="2"/>
          <a:stretch/>
        </p:blipFill>
        <p:spPr bwMode="auto">
          <a:xfrm>
            <a:off x="4714875" y="1476375"/>
            <a:ext cx="3971925" cy="4676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Avaliações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53721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7500"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Avaliação Intermediária – AI (30%)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Avaliação Final - AF (30%)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Projeto (20%)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noProof="0" dirty="0"/>
              <a:t>Em grupos, usará obrigatoriamente robô real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APS (20%)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noProof="0" dirty="0"/>
              <a:t>Em duplas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noProof="0" dirty="0"/>
              <a:t>Substitutiva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noProof="0" dirty="0"/>
              <a:t>Delta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noProof="0" dirty="0">
                <a:solidFill>
                  <a:srgbClr val="C00000"/>
                </a:solidFill>
              </a:rPr>
              <a:t>Critérios completos na página da disciplina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noProof="0" dirty="0">
                <a:solidFill>
                  <a:srgbClr val="C00000"/>
                </a:solidFill>
              </a:rPr>
              <a:t>https://insper.github.io/robotica-computacional/criterios/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endParaRPr lang="pt-BR" sz="20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9E0CBE2-05A6-AB30-CA23-0C6745BDD19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E6D28-FE05-8C1B-1DAD-FACF140358CD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Buscando Ajuda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02224-C049-6568-A11A-C3CF57446FD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331125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7500"/>
          </a:bodyPr>
          <a:lstStyle/>
          <a:p>
            <a:pPr marL="857250" lvl="1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Durante aulas Studio, utilizamos lista de duvidas</a:t>
            </a:r>
          </a:p>
          <a:p>
            <a:pPr marL="857250" lvl="1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Os alunos serão atendidos na ordem da lista</a:t>
            </a:r>
          </a:p>
          <a:p>
            <a:pPr marL="857250" lvl="1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Para reduzir o tempo de espera, antes de colocar o nome na lista o aluno deve:</a:t>
            </a:r>
          </a:p>
          <a:p>
            <a:pPr marL="1257300" lvl="2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Explicar o problema para sua dupla</a:t>
            </a:r>
          </a:p>
          <a:p>
            <a:pPr marL="1257300" lvl="2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Tentar procurar a solução online</a:t>
            </a:r>
          </a:p>
          <a:p>
            <a:pPr marL="1714500" lvl="3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REF: </a:t>
            </a:r>
            <a:r>
              <a:rPr lang="pt-BR" sz="2000" noProof="0" dirty="0">
                <a:hlinkClick r:id="rId2"/>
              </a:rPr>
              <a:t>link</a:t>
            </a:r>
            <a:endParaRPr lang="pt-BR" sz="2000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C4928-0406-3D7A-7F11-8F79B214B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4AE02DE-E9A7-0467-043F-BC9200678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789040"/>
            <a:ext cx="2627870" cy="256346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C378D6-CEAF-F68F-ED54-069F33F0B524}"/>
              </a:ext>
            </a:extLst>
          </p:cNvPr>
          <p:cNvSpPr txBox="1">
            <a:spLocks/>
          </p:cNvSpPr>
          <p:nvPr/>
        </p:nvSpPr>
        <p:spPr bwMode="auto">
          <a:xfrm>
            <a:off x="161925" y="4005064"/>
            <a:ext cx="8029575" cy="5372100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7500"/>
          </a:bodyPr>
          <a:lstStyle>
            <a:lvl1pPr marL="0" indent="0" algn="l" defTabSz="914400">
              <a:spcBef>
                <a:spcPts val="0"/>
              </a:spcBef>
              <a:buFontTx/>
              <a:buNone/>
              <a:defRPr sz="1800" b="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1pPr>
            <a:lvl2pPr marL="742950" indent="-285750" algn="l" defTabSz="914400">
              <a:spcBef>
                <a:spcPts val="0"/>
              </a:spcBef>
              <a:buFont typeface="Arial"/>
              <a:buChar char="–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2pPr>
            <a:lvl3pPr marL="1143000" indent="-228600" algn="l" defTabSz="914400">
              <a:spcBef>
                <a:spcPts val="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3pPr>
            <a:lvl4pPr marL="1600200" indent="-228600" algn="l" defTabSz="914400">
              <a:spcBef>
                <a:spcPts val="0"/>
              </a:spcBef>
              <a:buFont typeface="Arial"/>
              <a:buChar char="–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4pPr>
            <a:lvl5pPr marL="2057400" indent="-228600" algn="l" defTabSz="914400">
              <a:spcBef>
                <a:spcPts val="0"/>
              </a:spcBef>
              <a:buFont typeface="Arial"/>
              <a:buChar char="»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5pPr>
            <a:lvl6pPr marL="25146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lnSpc>
                <a:spcPct val="150000"/>
              </a:lnSpc>
              <a:buNone/>
              <a:defRPr/>
            </a:pPr>
            <a:endParaRPr lang="pt-BR" sz="2000" noProof="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85C2950-9CC0-0B13-2386-B7155ABAB2FE}"/>
              </a:ext>
            </a:extLst>
          </p:cNvPr>
          <p:cNvSpPr txBox="1"/>
          <p:nvPr/>
        </p:nvSpPr>
        <p:spPr>
          <a:xfrm>
            <a:off x="1099194" y="5294947"/>
            <a:ext cx="53549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>
                <a:latin typeface="Verdana" panose="020B0604030504040204" pitchFamily="34" charset="0"/>
                <a:ea typeface="Verdana" panose="020B0604030504040204" pitchFamily="34" charset="0"/>
              </a:rPr>
              <a:t>É importante o aluno aprender a ler a saída do erro no terminal e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 então</a:t>
            </a:r>
            <a:r>
              <a:rPr lang="pt-BR" noProof="0" dirty="0">
                <a:latin typeface="Verdana" panose="020B0604030504040204" pitchFamily="34" charset="0"/>
                <a:ea typeface="Verdana" panose="020B0604030504040204" pitchFamily="34" charset="0"/>
              </a:rPr>
              <a:t> saber procurar soluções na internet. Saber que termos usar</a:t>
            </a:r>
            <a:r>
              <a:rPr lang="pt-BR" b="0" i="0" noProof="0" dirty="0">
                <a:solidFill>
                  <a:srgbClr val="090A1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 qual solução confiar é uma técnica de programadores experientes.</a:t>
            </a:r>
            <a:endParaRPr lang="pt-BR" noProof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434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9581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658552460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3919537" cy="4724399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Ubuntu 22.04</a:t>
            </a:r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ROS 2 </a:t>
            </a:r>
            <a:r>
              <a:rPr lang="pt-BR" noProof="0" dirty="0" err="1"/>
              <a:t>Humble</a:t>
            </a:r>
            <a:endParaRPr lang="pt-BR" noProof="0" dirty="0"/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Python</a:t>
            </a:r>
          </a:p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r>
              <a:rPr lang="pt-BR" b="0" i="0" u="none" strike="noStrike" cap="none" spc="0" noProof="0" dirty="0"/>
              <a:t>Simulador Gazebo</a:t>
            </a:r>
            <a:endParaRPr lang="pt-BR" noProof="0" dirty="0"/>
          </a:p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</p:txBody>
      </p:sp>
      <p:sp>
        <p:nvSpPr>
          <p:cNvPr id="1372418811" name="Text Placeholder 3">
            <a:extLst>
              <a:ext uri="{FF2B5EF4-FFF2-40B4-BE49-F238E27FC236}">
                <a16:creationId xmlns:a16="http://schemas.microsoft.com/office/drawing/2014/main" id="{884A6649-95A8-4C69-033F-0282CD808D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pic>
        <p:nvPicPr>
          <p:cNvPr id="4098" name="Picture 2" descr="ROS 2 Humble Hawksbill Release! — Open Robotics">
            <a:extLst>
              <a:ext uri="{FF2B5EF4-FFF2-40B4-BE49-F238E27FC236}">
                <a16:creationId xmlns:a16="http://schemas.microsoft.com/office/drawing/2014/main" id="{69A9F349-6D0F-FD24-419E-1840F98B9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4"/>
          <a:stretch/>
        </p:blipFill>
        <p:spPr bwMode="auto">
          <a:xfrm>
            <a:off x="4767262" y="1485900"/>
            <a:ext cx="3919537" cy="4724399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6442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Equipe</a:t>
            </a: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endParaRPr lang="pt-BR" noProof="0" dirty="0"/>
          </a:p>
        </p:txBody>
      </p:sp>
      <p:sp>
        <p:nvSpPr>
          <p:cNvPr id="457905236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548261149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pt-BR" noProof="0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1C8BA92-CEAC-7729-70DF-F0E291E59591}"/>
              </a:ext>
            </a:extLst>
          </p:cNvPr>
          <p:cNvGrpSpPr/>
          <p:nvPr/>
        </p:nvGrpSpPr>
        <p:grpSpPr>
          <a:xfrm>
            <a:off x="230751" y="1467723"/>
            <a:ext cx="2060179" cy="1724045"/>
            <a:chOff x="336529" y="1695477"/>
            <a:chExt cx="2060179" cy="1724045"/>
          </a:xfrm>
        </p:grpSpPr>
        <p:pic>
          <p:nvPicPr>
            <p:cNvPr id="5" name="Imagem 4" descr="Menino sorrindo posando para foto&#10;&#10;Descrição gerada automaticamente">
              <a:extLst>
                <a:ext uri="{FF2B5EF4-FFF2-40B4-BE49-F238E27FC236}">
                  <a16:creationId xmlns:a16="http://schemas.microsoft.com/office/drawing/2014/main" id="{DEEE180F-E7FF-58D7-F699-AD52B2B1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219" y="1695477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8130AC8-0215-2461-F3A9-D1E7E47B7D1A}"/>
                </a:ext>
              </a:extLst>
            </p:cNvPr>
            <p:cNvSpPr txBox="1"/>
            <p:nvPr/>
          </p:nvSpPr>
          <p:spPr bwMode="auto">
            <a:xfrm>
              <a:off x="336529" y="3019412"/>
              <a:ext cx="2060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noProof="0" dirty="0"/>
                <a:t>Diego Pavan Soler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2CB02D6-0DD3-E77B-6B46-6DB0F664341F}"/>
              </a:ext>
            </a:extLst>
          </p:cNvPr>
          <p:cNvGrpSpPr/>
          <p:nvPr/>
        </p:nvGrpSpPr>
        <p:grpSpPr>
          <a:xfrm>
            <a:off x="2230963" y="1467723"/>
            <a:ext cx="1620957" cy="2033285"/>
            <a:chOff x="2890724" y="2005746"/>
            <a:chExt cx="1620957" cy="2033285"/>
          </a:xfrm>
        </p:grpSpPr>
        <p:pic>
          <p:nvPicPr>
            <p:cNvPr id="3" name="Imagem 2" descr="Homem com camiseta preta&#10;&#10;Descrição gerada automaticamente">
              <a:extLst>
                <a:ext uri="{FF2B5EF4-FFF2-40B4-BE49-F238E27FC236}">
                  <a16:creationId xmlns:a16="http://schemas.microsoft.com/office/drawing/2014/main" id="{39BD85CC-DAA5-C8A2-2442-FF080E3D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251" y="2005746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9BFCA48-ED15-10D6-2777-FAB77BCF93F8}"/>
                </a:ext>
              </a:extLst>
            </p:cNvPr>
            <p:cNvSpPr txBox="1"/>
            <p:nvPr/>
          </p:nvSpPr>
          <p:spPr bwMode="auto">
            <a:xfrm>
              <a:off x="2890724" y="3331145"/>
              <a:ext cx="16209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noProof="0" dirty="0"/>
                <a:t>Arnaldo Alves</a:t>
              </a:r>
            </a:p>
            <a:p>
              <a:pPr algn="ctr"/>
              <a:r>
                <a:rPr lang="pt-BR" sz="2000" noProof="0" dirty="0"/>
                <a:t>Viana Junior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E9C72E-DDDE-BDCB-F0CA-3FEDAC5E4990}"/>
              </a:ext>
            </a:extLst>
          </p:cNvPr>
          <p:cNvGrpSpPr/>
          <p:nvPr/>
        </p:nvGrpSpPr>
        <p:grpSpPr>
          <a:xfrm>
            <a:off x="3937480" y="1467723"/>
            <a:ext cx="1814920" cy="1730015"/>
            <a:chOff x="6246631" y="2123304"/>
            <a:chExt cx="1814920" cy="1730015"/>
          </a:xfrm>
        </p:grpSpPr>
        <p:pic>
          <p:nvPicPr>
            <p:cNvPr id="4" name="Imagem 3" descr="Homem com óculos de grau&#10;&#10;Descrição gerada automaticamente">
              <a:extLst>
                <a:ext uri="{FF2B5EF4-FFF2-40B4-BE49-F238E27FC236}">
                  <a16:creationId xmlns:a16="http://schemas.microsoft.com/office/drawing/2014/main" id="{A39FD599-39C2-CEC6-F237-26989512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9139" y="2123304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37D53C2-EFF3-6745-CE62-1C1CE00EDAFC}"/>
                </a:ext>
              </a:extLst>
            </p:cNvPr>
            <p:cNvSpPr txBox="1"/>
            <p:nvPr/>
          </p:nvSpPr>
          <p:spPr bwMode="auto">
            <a:xfrm>
              <a:off x="6246631" y="3453209"/>
              <a:ext cx="1814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noProof="0" dirty="0"/>
                <a:t>Rogério Cuenca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602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51451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40293100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41641324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sz="1800" b="0" i="0" u="none" strike="noStrike" cap="none" spc="0" noProof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lang="pt-BR" sz="1800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</p:txBody>
      </p:sp>
      <p:pic>
        <p:nvPicPr>
          <p:cNvPr id="249876121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1378241302" name="CaixaDeTexto 1378241301"/>
          <p:cNvSpPr txBox="1"/>
          <p:nvPr/>
        </p:nvSpPr>
        <p:spPr bwMode="auto">
          <a:xfrm>
            <a:off x="963466" y="2444149"/>
            <a:ext cx="4076313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SSD com Linux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Tudo já instalado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Ambiente padrão</a:t>
            </a:r>
          </a:p>
        </p:txBody>
      </p:sp>
      <p:pic>
        <p:nvPicPr>
          <p:cNvPr id="84299500" name="Imagem 8429949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35541" y="1944265"/>
            <a:ext cx="2805565" cy="34740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06556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353599184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90776672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sz="1800" b="0" i="0" u="none" strike="noStrike" cap="none" spc="0" noProof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lang="pt-BR" sz="1800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</p:txBody>
      </p:sp>
      <p:sp>
        <p:nvSpPr>
          <p:cNvPr id="281105052" name="CaixaDeTexto 281105051"/>
          <p:cNvSpPr txBox="1"/>
          <p:nvPr/>
        </p:nvSpPr>
        <p:spPr bwMode="auto">
          <a:xfrm>
            <a:off x="963465" y="2758654"/>
            <a:ext cx="4080488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Robô de ensino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Customizações do Insper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Sensores: </a:t>
            </a:r>
          </a:p>
          <a:p>
            <a:pPr lvl="1">
              <a:defRPr/>
            </a:pPr>
            <a:r>
              <a:rPr lang="pt-BR" noProof="0" dirty="0"/>
              <a:t>câmera, radar, </a:t>
            </a:r>
            <a:r>
              <a:rPr lang="pt-BR" noProof="0" dirty="0" err="1"/>
              <a:t>bumper</a:t>
            </a:r>
            <a:endParaRPr lang="pt-BR" noProof="0" dirty="0"/>
          </a:p>
          <a:p>
            <a:pPr lvl="1">
              <a:defRPr/>
            </a:pPr>
            <a:r>
              <a:rPr lang="pt-BR" noProof="0" dirty="0" err="1"/>
              <a:t>odometria</a:t>
            </a:r>
            <a:endParaRPr lang="pt-BR" noProof="0" dirty="0"/>
          </a:p>
        </p:txBody>
      </p:sp>
      <p:pic>
        <p:nvPicPr>
          <p:cNvPr id="202435430" name="Picture 6" descr="A picture containing indoor, cluttered, items, table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5399976">
            <a:off x="4281425" y="2398381"/>
            <a:ext cx="3632925" cy="27246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1820912545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2" y="85725"/>
            <a:ext cx="7229475" cy="352422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3" y="1485900"/>
            <a:ext cx="8029575" cy="61340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sz="1800" b="0" i="0" u="none" strike="noStrike" cap="none" spc="0" noProof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lang="pt-BR" sz="1800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algn="l">
              <a:lnSpc>
                <a:spcPct val="150000"/>
              </a:lnSpc>
              <a:defRPr/>
            </a:pPr>
            <a:endParaRPr lang="pt-BR" b="0" noProof="0" dirty="0"/>
          </a:p>
        </p:txBody>
      </p:sp>
      <p:sp>
        <p:nvSpPr>
          <p:cNvPr id="37767009" name="CaixaDeTexto 37767008"/>
          <p:cNvSpPr txBox="1"/>
          <p:nvPr/>
        </p:nvSpPr>
        <p:spPr bwMode="auto">
          <a:xfrm>
            <a:off x="963465" y="3073158"/>
            <a:ext cx="4085564" cy="11887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lang="pt-BR" noProof="0" dirty="0" err="1"/>
              <a:t>Turtlebot</a:t>
            </a:r>
            <a:r>
              <a:rPr lang="pt-BR" noProof="0" dirty="0"/>
              <a:t>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rPr lang="pt-BR" noProof="0" dirty="0"/>
              <a:t>Sala de aula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rPr lang="pt-BR" noProof="0" dirty="0"/>
              <a:t>Permite testar seus programas</a:t>
            </a:r>
          </a:p>
          <a:p>
            <a:pPr>
              <a:defRPr/>
            </a:pPr>
            <a:r>
              <a:rPr lang="pt-BR" noProof="0" dirty="0"/>
              <a:t>	antes de rodar no robô real</a:t>
            </a:r>
          </a:p>
        </p:txBody>
      </p:sp>
      <p:pic>
        <p:nvPicPr>
          <p:cNvPr id="57496139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440674" y="1944255"/>
            <a:ext cx="4833554" cy="35550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Atividade: início da Infra do curso</a:t>
            </a:r>
          </a:p>
        </p:txBody>
      </p:sp>
      <p:sp>
        <p:nvSpPr>
          <p:cNvPr id="1820912559" name="Text Placeholder 2">
            <a:extLst>
              <a:ext uri="{FF2B5EF4-FFF2-40B4-BE49-F238E27FC236}">
                <a16:creationId xmlns:a16="http://schemas.microsoft.com/office/drawing/2014/main" id="{C4DC20B4-AC70-6C8D-5DA8-2920D8C3E7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indent="-285750">
              <a:spcAft>
                <a:spcPts val="600"/>
              </a:spcAft>
              <a:buFontTx/>
              <a:buAutoNum type="arabicPeriod"/>
              <a:defRPr/>
            </a:pPr>
            <a:r>
              <a:rPr lang="pt-BR" b="0" noProof="0" dirty="0"/>
              <a:t>Pegue um SSD</a:t>
            </a:r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 noProof="0" dirty="0"/>
              <a:t>Ler </a:t>
            </a:r>
            <a:r>
              <a:rPr lang="pt-BR" b="0" i="0" u="sng" strike="noStrike" cap="none" spc="0" noProof="0" dirty="0">
                <a:hlinkClick r:id="rId2" tooltip="https://insper.github.io/robotica-computacional/guias-infra/"/>
              </a:rPr>
              <a:t>https://insper.github.io/robotica-computacional/modulos/01-intro/atividades/guias-infra/</a:t>
            </a:r>
            <a:endParaRPr lang="pt-BR" b="0" noProof="0" dirty="0"/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 noProof="0" dirty="0"/>
              <a:t>Inicie o guia de Linux</a:t>
            </a:r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>
              <a:spcAft>
                <a:spcPts val="600"/>
              </a:spcAft>
              <a:defRPr/>
            </a:pPr>
            <a:endParaRPr lang="pt-BR" b="0" noProof="0" dirty="0"/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E1E42F39-2CEC-385E-113F-16E1C09FD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1828800"/>
            <a:ext cx="3971925" cy="3971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8429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Referências – Bibliografia básica</a:t>
            </a:r>
          </a:p>
        </p:txBody>
      </p:sp>
      <p:sp>
        <p:nvSpPr>
          <p:cNvPr id="3660093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 noProof="0" dirty="0"/>
              <a:t>NORVIG, P. ; RUSSELL, S. </a:t>
            </a:r>
            <a:r>
              <a:rPr lang="pt-BR" sz="2400" b="1" noProof="0" dirty="0"/>
              <a:t>Inteligência Artificial.</a:t>
            </a:r>
            <a:r>
              <a:rPr lang="pt-BR" noProof="0" dirty="0"/>
              <a:t> 3. ed. Campus Elsevier, 2013.</a:t>
            </a:r>
          </a:p>
          <a:p>
            <a:pPr lvl="0">
              <a:defRPr/>
            </a:pPr>
            <a:r>
              <a:rPr lang="pt-BR" noProof="0" dirty="0"/>
              <a:t>SIEGWART, R. ; NOURBAKHSH, I. R. ; SCARAMUZZA, D. </a:t>
            </a:r>
            <a:r>
              <a:rPr lang="pt-BR" sz="2400" b="1" noProof="0" dirty="0" err="1"/>
              <a:t>Introduction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to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Autonomous</a:t>
            </a:r>
            <a:r>
              <a:rPr lang="pt-BR" sz="2400" b="1" noProof="0" dirty="0"/>
              <a:t> Mobile </a:t>
            </a:r>
            <a:r>
              <a:rPr lang="pt-BR" sz="2400" b="1" noProof="0" dirty="0" err="1"/>
              <a:t>Robots</a:t>
            </a:r>
            <a:r>
              <a:rPr lang="pt-BR" sz="2400" b="1" noProof="0" dirty="0"/>
              <a:t>. </a:t>
            </a:r>
            <a:r>
              <a:rPr lang="pt-BR" noProof="0" dirty="0"/>
              <a:t>2. ed. MIT Press, 2011</a:t>
            </a:r>
          </a:p>
          <a:p>
            <a:pPr lvl="0">
              <a:defRPr/>
            </a:pPr>
            <a:r>
              <a:rPr lang="pt-BR" noProof="0" dirty="0"/>
              <a:t>SZELISKI, R. </a:t>
            </a:r>
            <a:r>
              <a:rPr lang="pt-BR" sz="2400" b="1" noProof="0" dirty="0"/>
              <a:t>Computer Vision: </a:t>
            </a:r>
            <a:r>
              <a:rPr lang="pt-BR" sz="2400" b="1" noProof="0" dirty="0" err="1"/>
              <a:t>Algorithms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and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Applications</a:t>
            </a:r>
            <a:r>
              <a:rPr lang="pt-BR" noProof="0" dirty="0"/>
              <a:t>. Springer, 2011.</a:t>
            </a:r>
          </a:p>
          <a:p>
            <a:pPr lvl="0">
              <a:defRPr/>
            </a:pPr>
            <a:r>
              <a:rPr lang="pt-BR" noProof="0" dirty="0"/>
              <a:t>INGRAND, F.; GHALLAB, M. </a:t>
            </a:r>
            <a:r>
              <a:rPr lang="pt-BR" sz="2400" b="1" noProof="0" dirty="0" err="1"/>
              <a:t>Deliberation</a:t>
            </a:r>
            <a:r>
              <a:rPr lang="pt-BR" sz="2400" b="1" noProof="0" dirty="0"/>
              <a:t> for </a:t>
            </a:r>
            <a:r>
              <a:rPr lang="pt-BR" sz="2400" b="1" noProof="0" dirty="0" err="1"/>
              <a:t>autonomous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robots</a:t>
            </a:r>
            <a:r>
              <a:rPr lang="pt-BR" sz="2400" b="1" noProof="0" dirty="0"/>
              <a:t>: a </a:t>
            </a:r>
            <a:r>
              <a:rPr lang="pt-BR" sz="2400" b="1" noProof="0" dirty="0" err="1"/>
              <a:t>survey</a:t>
            </a:r>
            <a:r>
              <a:rPr lang="pt-BR" noProof="0" dirty="0"/>
              <a:t>. Artificial </a:t>
            </a:r>
            <a:r>
              <a:rPr lang="pt-BR" noProof="0" dirty="0" err="1"/>
              <a:t>Intelligence</a:t>
            </a:r>
            <a:r>
              <a:rPr lang="pt-BR" noProof="0" dirty="0"/>
              <a:t>, v. 247, p. 10 – 44, 2017. Disponível em &lt; </a:t>
            </a:r>
            <a:r>
              <a:rPr lang="pt-BR" u="sng" noProof="0" dirty="0">
                <a:hlinkClick r:id="rId2" tooltip="https://www.sciencedirect.com/science/article/pii/S0004370214001350"/>
              </a:rPr>
              <a:t>https://www.sciencedirect.com/science/article/pii/S0004370214001350</a:t>
            </a:r>
            <a:r>
              <a:rPr lang="pt-BR" noProof="0" dirty="0"/>
              <a:t>  &gt;. Acesso em 11 </a:t>
            </a:r>
            <a:r>
              <a:rPr lang="pt-BR" noProof="0" dirty="0" err="1"/>
              <a:t>Ago</a:t>
            </a:r>
            <a:r>
              <a:rPr lang="pt-BR" noProof="0" dirty="0"/>
              <a:t> 2018.</a:t>
            </a:r>
          </a:p>
          <a:p>
            <a:pPr>
              <a:defRPr/>
            </a:pPr>
            <a:endParaRPr lang="pt-BR" noProof="0" dirty="0"/>
          </a:p>
        </p:txBody>
      </p:sp>
      <p:sp>
        <p:nvSpPr>
          <p:cNvPr id="19806096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146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Referências – bibliografia complementar</a:t>
            </a:r>
          </a:p>
        </p:txBody>
      </p:sp>
      <p:sp>
        <p:nvSpPr>
          <p:cNvPr id="1602457354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947331"/>
            <a:ext cx="8029575" cy="426296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pt-BR" noProof="0" dirty="0"/>
              <a:t>KAEHLER, A. ; BRADSKI, G. Learning </a:t>
            </a:r>
            <a:r>
              <a:rPr lang="pt-BR" noProof="0" dirty="0" err="1"/>
              <a:t>OpenCV</a:t>
            </a:r>
            <a:r>
              <a:rPr lang="pt-BR" noProof="0" dirty="0"/>
              <a:t>: Computer Vision in C++ </a:t>
            </a:r>
            <a:r>
              <a:rPr lang="pt-BR" noProof="0" dirty="0" err="1"/>
              <a:t>with</a:t>
            </a:r>
            <a:r>
              <a:rPr lang="pt-BR" noProof="0" dirty="0"/>
              <a:t> </a:t>
            </a:r>
            <a:r>
              <a:rPr lang="pt-BR" noProof="0" dirty="0" err="1"/>
              <a:t>the</a:t>
            </a:r>
            <a:r>
              <a:rPr lang="pt-BR" noProof="0" dirty="0"/>
              <a:t> </a:t>
            </a:r>
            <a:r>
              <a:rPr lang="pt-BR" noProof="0" dirty="0" err="1"/>
              <a:t>OpenCV</a:t>
            </a:r>
            <a:r>
              <a:rPr lang="pt-BR" noProof="0" dirty="0"/>
              <a:t> Library. 2. ed. O'Reilly Media, 2015</a:t>
            </a:r>
          </a:p>
          <a:p>
            <a:pPr lvl="0">
              <a:defRPr/>
            </a:pPr>
            <a:r>
              <a:rPr lang="pt-BR" noProof="0" dirty="0"/>
              <a:t>O'KANE, J. A </a:t>
            </a:r>
            <a:r>
              <a:rPr lang="pt-BR" noProof="0" dirty="0" err="1"/>
              <a:t>Gentle</a:t>
            </a:r>
            <a:r>
              <a:rPr lang="pt-BR" noProof="0" dirty="0"/>
              <a:t> </a:t>
            </a:r>
            <a:r>
              <a:rPr lang="pt-BR" noProof="0" dirty="0" err="1"/>
              <a:t>Introduction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ROS. </a:t>
            </a:r>
            <a:r>
              <a:rPr lang="pt-BR" noProof="0" dirty="0" err="1"/>
              <a:t>CreateSpace</a:t>
            </a:r>
            <a:r>
              <a:rPr lang="pt-BR" noProof="0" dirty="0"/>
              <a:t> </a:t>
            </a:r>
            <a:r>
              <a:rPr lang="pt-BR" noProof="0" dirty="0" err="1"/>
              <a:t>Publishing</a:t>
            </a:r>
            <a:r>
              <a:rPr lang="pt-BR" noProof="0" dirty="0"/>
              <a:t>, 2013</a:t>
            </a:r>
          </a:p>
          <a:p>
            <a:pPr lvl="0">
              <a:defRPr/>
            </a:pPr>
            <a:r>
              <a:rPr lang="pt-BR" noProof="0" dirty="0"/>
              <a:t>SCHERZ, P.; MONK, S. </a:t>
            </a:r>
            <a:r>
              <a:rPr lang="pt-BR" noProof="0" dirty="0" err="1"/>
              <a:t>Practical</a:t>
            </a:r>
            <a:r>
              <a:rPr lang="pt-BR" noProof="0" dirty="0"/>
              <a:t> </a:t>
            </a:r>
            <a:r>
              <a:rPr lang="pt-BR" noProof="0" dirty="0" err="1"/>
              <a:t>Electronics</a:t>
            </a:r>
            <a:r>
              <a:rPr lang="pt-BR" noProof="0" dirty="0"/>
              <a:t> for </a:t>
            </a:r>
            <a:r>
              <a:rPr lang="pt-BR" noProof="0" dirty="0" err="1"/>
              <a:t>Inventors</a:t>
            </a:r>
            <a:r>
              <a:rPr lang="pt-BR" noProof="0" dirty="0"/>
              <a:t>. 3. ed. McGraw-Hill, 2013</a:t>
            </a:r>
          </a:p>
          <a:p>
            <a:pPr lvl="0">
              <a:defRPr/>
            </a:pPr>
            <a:r>
              <a:rPr lang="pt-BR" noProof="0" dirty="0"/>
              <a:t>ASTRÖM, K.; MURRAY, R. Feedback Systems: </a:t>
            </a:r>
            <a:r>
              <a:rPr lang="pt-BR" noProof="0" dirty="0" err="1"/>
              <a:t>An</a:t>
            </a:r>
            <a:r>
              <a:rPr lang="pt-BR" noProof="0" dirty="0"/>
              <a:t> </a:t>
            </a:r>
            <a:r>
              <a:rPr lang="pt-BR" noProof="0" dirty="0" err="1"/>
              <a:t>Introduction</a:t>
            </a:r>
            <a:r>
              <a:rPr lang="pt-BR" noProof="0" dirty="0"/>
              <a:t> for </a:t>
            </a:r>
            <a:r>
              <a:rPr lang="pt-BR" noProof="0" dirty="0" err="1"/>
              <a:t>Scientists</a:t>
            </a:r>
            <a:r>
              <a:rPr lang="pt-BR" noProof="0" dirty="0"/>
              <a:t> </a:t>
            </a:r>
            <a:r>
              <a:rPr lang="pt-BR" noProof="0" dirty="0" err="1"/>
              <a:t>and</a:t>
            </a:r>
            <a:r>
              <a:rPr lang="pt-BR" noProof="0" dirty="0"/>
              <a:t> </a:t>
            </a:r>
            <a:r>
              <a:rPr lang="pt-BR" noProof="0" dirty="0" err="1"/>
              <a:t>Engineers</a:t>
            </a:r>
            <a:r>
              <a:rPr lang="pt-BR" noProof="0" dirty="0"/>
              <a:t>.  Princeton </a:t>
            </a:r>
            <a:r>
              <a:rPr lang="pt-BR" noProof="0" dirty="0" err="1"/>
              <a:t>University</a:t>
            </a:r>
            <a:r>
              <a:rPr lang="pt-BR" noProof="0" dirty="0"/>
              <a:t> Press, 2008</a:t>
            </a:r>
          </a:p>
          <a:p>
            <a:pPr lvl="0">
              <a:defRPr/>
            </a:pPr>
            <a:r>
              <a:rPr lang="pt-BR" noProof="0" dirty="0"/>
              <a:t>THRUN, S.; BURGARD, W; FOX, D. </a:t>
            </a:r>
            <a:r>
              <a:rPr lang="pt-BR" noProof="0" dirty="0" err="1"/>
              <a:t>Probabilistic</a:t>
            </a:r>
            <a:r>
              <a:rPr lang="pt-BR" noProof="0" dirty="0"/>
              <a:t> </a:t>
            </a:r>
            <a:r>
              <a:rPr lang="pt-BR" noProof="0" dirty="0" err="1"/>
              <a:t>Robotics</a:t>
            </a:r>
            <a:r>
              <a:rPr lang="pt-BR" noProof="0" dirty="0"/>
              <a:t>. MIT Press, 2006.</a:t>
            </a:r>
          </a:p>
          <a:p>
            <a:pPr lvl="0">
              <a:defRPr/>
            </a:pPr>
            <a:r>
              <a:rPr lang="pt-BR" noProof="0" dirty="0"/>
              <a:t>TENORTH, M.; BEETZ, M.  </a:t>
            </a:r>
            <a:r>
              <a:rPr lang="pt-BR" noProof="0" dirty="0" err="1"/>
              <a:t>Representations</a:t>
            </a:r>
            <a:r>
              <a:rPr lang="pt-BR" noProof="0" dirty="0"/>
              <a:t> for 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knowledge</a:t>
            </a:r>
            <a:r>
              <a:rPr lang="pt-BR" noProof="0" dirty="0"/>
              <a:t> in </a:t>
            </a:r>
            <a:r>
              <a:rPr lang="pt-BR" noProof="0" dirty="0" err="1"/>
              <a:t>the</a:t>
            </a:r>
            <a:r>
              <a:rPr lang="pt-BR" noProof="0" dirty="0"/>
              <a:t> </a:t>
            </a:r>
            <a:r>
              <a:rPr lang="pt-BR" noProof="0" dirty="0" err="1"/>
              <a:t>KnowRob</a:t>
            </a:r>
            <a:r>
              <a:rPr lang="pt-BR" noProof="0" dirty="0"/>
              <a:t> framework. Artificial </a:t>
            </a:r>
            <a:r>
              <a:rPr lang="pt-BR" noProof="0" dirty="0" err="1"/>
              <a:t>Intelligence</a:t>
            </a:r>
            <a:r>
              <a:rPr lang="pt-BR" noProof="0" dirty="0"/>
              <a:t>, v. 247, p 151-169, 2017.  Disponível em &lt; http://www.sciencedirect.com/science/article/pii/S0004370215000843 &gt;, Acesso em 11 </a:t>
            </a:r>
            <a:r>
              <a:rPr lang="pt-BR" noProof="0" dirty="0" err="1"/>
              <a:t>Ago</a:t>
            </a:r>
            <a:r>
              <a:rPr lang="pt-BR" noProof="0" dirty="0"/>
              <a:t> 2018. </a:t>
            </a:r>
          </a:p>
        </p:txBody>
      </p:sp>
      <p:sp>
        <p:nvSpPr>
          <p:cNvPr id="142838253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4363508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Rotina semanal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6291039" cy="47243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noProof="0" dirty="0"/>
              <a:t>No geral:</a:t>
            </a: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noProof="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noProof="0" dirty="0"/>
              <a:t>SEG 15:45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noProof="0" dirty="0"/>
              <a:t>TER/QUI 15:45 </a:t>
            </a:r>
          </a:p>
          <a:p>
            <a:pPr marL="68580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noProof="0" dirty="0"/>
              <a:t>metade da turma, preferência por usar os robôs reais</a:t>
            </a:r>
          </a:p>
          <a:p>
            <a:pPr marL="285750" lvl="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noProof="0" dirty="0"/>
              <a:t>QUI 18:00 atendimento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noProof="0" dirty="0"/>
              <a:t>Site da disciplina: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noProof="0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u="sng" noProof="0" dirty="0">
                <a:hlinkClick r:id="rId2" tooltip="https://insper.github.io/robotica-computacional"/>
              </a:rPr>
              <a:t>https://insper.github.io/robotica-computacional</a:t>
            </a: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noProof="0" dirty="0"/>
              <a:t>Escolha de turma (até hoje às 18:00):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noProof="0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b="1" u="sng" noProof="0" dirty="0">
                <a:hlinkClick r:id="rId3" tooltip="https://forms.office.com/r/UQqCkDbWvy"/>
              </a:rPr>
              <a:t>https://forms.office.com/r/mAGHZzgGPr</a:t>
            </a:r>
            <a:endParaRPr lang="pt-BR" sz="1400" noProof="0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D964F9B-CED2-9C77-7DFC-AF315C9F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pt-BR" noProof="0" dirty="0"/>
              <a:t>Formulário de Escolha de Turma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A34B14EF-1D1C-AE78-34B5-A719A2486E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853" b="10310"/>
          <a:stretch/>
        </p:blipFill>
        <p:spPr>
          <a:xfrm>
            <a:off x="657225" y="1485900"/>
            <a:ext cx="8029575" cy="4724399"/>
          </a:xfrm>
          <a:prstGeom prst="rect">
            <a:avLst/>
          </a:prstGeom>
          <a:noFill/>
        </p:spPr>
      </p:pic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BE7EFB7-DFE5-3B9B-2404-EF0E0EC44C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4125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1199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Atividade: Comportamento autônomo</a:t>
            </a:r>
          </a:p>
        </p:txBody>
      </p:sp>
      <p:pic>
        <p:nvPicPr>
          <p:cNvPr id="4" name="Imagem 3" descr="Código QR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D4AEC7DD-2857-989E-7360-A96D4FAD9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3" y="1485900"/>
            <a:ext cx="4724399" cy="4724399"/>
          </a:xfrm>
          <a:prstGeom prst="rect">
            <a:avLst/>
          </a:prstGeom>
          <a:noFill/>
        </p:spPr>
      </p:pic>
      <p:sp>
        <p:nvSpPr>
          <p:cNvPr id="925512007" name="Text Placeholder 3">
            <a:extLst>
              <a:ext uri="{FF2B5EF4-FFF2-40B4-BE49-F238E27FC236}">
                <a16:creationId xmlns:a16="http://schemas.microsoft.com/office/drawing/2014/main" id="{872DB239-A1EC-3D26-BBE3-9B1F88F019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056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O Que os Robôs Fazem</a:t>
            </a:r>
          </a:p>
        </p:txBody>
      </p:sp>
      <p:pic>
        <p:nvPicPr>
          <p:cNvPr id="70926588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28430" y="1485900"/>
            <a:ext cx="7287163" cy="4724398"/>
          </a:xfrm>
          <a:prstGeom prst="rect">
            <a:avLst/>
          </a:prstGeom>
        </p:spPr>
      </p:pic>
      <p:sp>
        <p:nvSpPr>
          <p:cNvPr id="106606054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503067" name="Title 1"/>
          <p:cNvSpPr>
            <a:spLocks noGrp="1"/>
          </p:cNvSpPr>
          <p:nvPr>
            <p:ph type="title"/>
          </p:nvPr>
        </p:nvSpPr>
        <p:spPr bwMode="auto">
          <a:xfrm>
            <a:off x="457200" y="2828478"/>
            <a:ext cx="8229600" cy="619124"/>
          </a:xfrm>
        </p:spPr>
        <p:txBody>
          <a:bodyPr/>
          <a:lstStyle/>
          <a:p>
            <a:pPr algn="ctr">
              <a:defRPr/>
            </a:pPr>
            <a:r>
              <a:rPr lang="pt-BR" noProof="0" dirty="0"/>
              <a:t>O que é preciso para montar um carro autônomo?</a:t>
            </a:r>
          </a:p>
        </p:txBody>
      </p:sp>
      <p:sp>
        <p:nvSpPr>
          <p:cNvPr id="1549309151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6482300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74397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68835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</TotalTime>
  <Words>1042</Words>
  <Application>Microsoft Office PowerPoint</Application>
  <DocSecurity>0</DocSecurity>
  <PresentationFormat>Apresentação na tela (4:3)</PresentationFormat>
  <Paragraphs>198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Calibri</vt:lpstr>
      <vt:lpstr>Roboto</vt:lpstr>
      <vt:lpstr>Verdana</vt:lpstr>
      <vt:lpstr>Personalizar design</vt:lpstr>
      <vt:lpstr>Apresentação do PowerPoint</vt:lpstr>
      <vt:lpstr>Equipe      </vt:lpstr>
      <vt:lpstr>Rotina semanal</vt:lpstr>
      <vt:lpstr>Formulário de Escolha de Turma</vt:lpstr>
      <vt:lpstr>Atividade: Comportamento autônomo</vt:lpstr>
      <vt:lpstr>O Que os Robôs Fazem</vt:lpstr>
      <vt:lpstr>O que é preciso para montar um carro autônomo?</vt:lpstr>
      <vt:lpstr>Facetas da robótica</vt:lpstr>
      <vt:lpstr>Facetas da robótica</vt:lpstr>
      <vt:lpstr>Sensores de um Carro Autônomo</vt:lpstr>
      <vt:lpstr>Lidar</vt:lpstr>
      <vt:lpstr>Oportunidades</vt:lpstr>
      <vt:lpstr>Robótica Computacional</vt:lpstr>
      <vt:lpstr>Visão Geral do Semestre</vt:lpstr>
      <vt:lpstr>Papel de Robótica no Curso</vt:lpstr>
      <vt:lpstr>Atividades</vt:lpstr>
      <vt:lpstr>Avaliações</vt:lpstr>
      <vt:lpstr>Buscando Ajuda</vt:lpstr>
      <vt:lpstr>Nossos equipamentos</vt:lpstr>
      <vt:lpstr>Nossos equipamentos</vt:lpstr>
      <vt:lpstr>Nossos equipamentos</vt:lpstr>
      <vt:lpstr>Nossos equipamentos</vt:lpstr>
      <vt:lpstr>Atividade: início da Infra do curso</vt:lpstr>
      <vt:lpstr>Referências – Bibliografia básica</vt:lpstr>
      <vt:lpstr>Referências – bibliografia complementar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Computacional</dc:title>
  <dc:subject>Aula 01</dc:subject>
  <dc:creator>Igor Montagner</dc:creator>
  <cp:keywords/>
  <dc:description/>
  <cp:lastModifiedBy>Diego Pavan Soler</cp:lastModifiedBy>
  <cp:revision>358</cp:revision>
  <dcterms:created xsi:type="dcterms:W3CDTF">2014-04-17T20:05:08Z</dcterms:created>
  <dcterms:modified xsi:type="dcterms:W3CDTF">2025-02-02T13:46:20Z</dcterms:modified>
  <cp:category/>
  <dc:identifier/>
  <cp:contentStatus/>
  <dc:language/>
  <cp:version/>
</cp:coreProperties>
</file>